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7" r:id="rId12"/>
    <p:sldId id="268" r:id="rId13"/>
    <p:sldId id="266" r:id="rId14"/>
    <p:sldId id="269"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69542B6-339D-43A2-8E3C-B26ED4CD810D}" type="datetimeFigureOut">
              <a:rPr lang="tr-TR" smtClean="0"/>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418785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9542B6-339D-43A2-8E3C-B26ED4CD810D}" type="datetimeFigureOut">
              <a:rPr lang="tr-TR" smtClean="0"/>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90924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9542B6-339D-43A2-8E3C-B26ED4CD810D}" type="datetimeFigureOut">
              <a:rPr lang="tr-TR" smtClean="0"/>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385345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69542B6-339D-43A2-8E3C-B26ED4CD810D}" type="datetimeFigureOut">
              <a:rPr lang="tr-TR" smtClean="0"/>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317549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69542B6-339D-43A2-8E3C-B26ED4CD810D}" type="datetimeFigureOut">
              <a:rPr lang="tr-TR" smtClean="0"/>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114001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69542B6-339D-43A2-8E3C-B26ED4CD810D}" type="datetimeFigureOut">
              <a:rPr lang="tr-TR" smtClean="0"/>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35375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69542B6-339D-43A2-8E3C-B26ED4CD810D}" type="datetimeFigureOut">
              <a:rPr lang="tr-TR" smtClean="0"/>
              <a:t>11.10.2022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117805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69542B6-339D-43A2-8E3C-B26ED4CD810D}" type="datetimeFigureOut">
              <a:rPr lang="tr-TR" smtClean="0"/>
              <a:t>11.10.2022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193577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9542B6-339D-43A2-8E3C-B26ED4CD810D}" type="datetimeFigureOut">
              <a:rPr lang="tr-TR" smtClean="0"/>
              <a:t>11.10.2022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337962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9542B6-339D-43A2-8E3C-B26ED4CD810D}" type="datetimeFigureOut">
              <a:rPr lang="tr-TR" smtClean="0"/>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252185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69542B6-339D-43A2-8E3C-B26ED4CD810D}" type="datetimeFigureOut">
              <a:rPr lang="tr-TR" smtClean="0"/>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8A4EFC-7BA1-4784-9633-51BF5ACC5634}" type="slidenum">
              <a:rPr lang="tr-TR" smtClean="0"/>
              <a:t>‹#›</a:t>
            </a:fld>
            <a:endParaRPr lang="tr-TR"/>
          </a:p>
        </p:txBody>
      </p:sp>
    </p:spTree>
    <p:extLst>
      <p:ext uri="{BB962C8B-B14F-4D97-AF65-F5344CB8AC3E}">
        <p14:creationId xmlns:p14="http://schemas.microsoft.com/office/powerpoint/2010/main" val="420317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542B6-339D-43A2-8E3C-B26ED4CD810D}" type="datetimeFigureOut">
              <a:rPr lang="tr-TR" smtClean="0"/>
              <a:t>11.10.2022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A4EFC-7BA1-4784-9633-51BF5ACC5634}" type="slidenum">
              <a:rPr lang="tr-TR" smtClean="0"/>
              <a:t>‹#›</a:t>
            </a:fld>
            <a:endParaRPr lang="tr-TR"/>
          </a:p>
        </p:txBody>
      </p:sp>
    </p:spTree>
    <p:extLst>
      <p:ext uri="{BB962C8B-B14F-4D97-AF65-F5344CB8AC3E}">
        <p14:creationId xmlns:p14="http://schemas.microsoft.com/office/powerpoint/2010/main" val="407269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767255"/>
            <a:ext cx="9144000" cy="1597573"/>
          </a:xfrm>
        </p:spPr>
        <p:txBody>
          <a:bodyPr>
            <a:normAutofit/>
          </a:bodyPr>
          <a:lstStyle/>
          <a:p>
            <a:r>
              <a:rPr lang="tr-TR" sz="4400" b="1" dirty="0" smtClean="0">
                <a:solidFill>
                  <a:srgbClr val="FF0000"/>
                </a:solidFill>
                <a:latin typeface="Times New Roman" panose="02020603050405020304" pitchFamily="18" charset="0"/>
                <a:cs typeface="Times New Roman" panose="02020603050405020304" pitchFamily="18" charset="0"/>
              </a:rPr>
              <a:t>GENEL TURİZM DERS NOTLARI</a:t>
            </a:r>
            <a:endParaRPr lang="tr-TR" sz="4400" b="1" dirty="0">
              <a:solidFill>
                <a:srgbClr val="FF0000"/>
              </a:solidFill>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pPr algn="l"/>
            <a:r>
              <a:rPr lang="tr-TR" dirty="0" smtClean="0"/>
              <a:t>HAZIRLAYAN</a:t>
            </a:r>
          </a:p>
          <a:p>
            <a:pPr algn="l"/>
            <a:r>
              <a:rPr lang="tr-TR" dirty="0"/>
              <a:t>	</a:t>
            </a:r>
            <a:r>
              <a:rPr lang="tr-TR" dirty="0" smtClean="0"/>
              <a:t>	ÖĞR.GÖR.S.ALİ ÇELİK</a:t>
            </a:r>
            <a:endParaRPr lang="tr-TR" dirty="0"/>
          </a:p>
        </p:txBody>
      </p:sp>
    </p:spTree>
    <p:extLst>
      <p:ext uri="{BB962C8B-B14F-4D97-AF65-F5344CB8AC3E}">
        <p14:creationId xmlns:p14="http://schemas.microsoft.com/office/powerpoint/2010/main" val="2702576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716338"/>
          </a:xfrm>
        </p:spPr>
        <p:txBody>
          <a:bodyPr>
            <a:normAutofit/>
          </a:bodyPr>
          <a:lstStyle/>
          <a:p>
            <a:r>
              <a:rPr lang="tr-TR" sz="2800" b="1" i="0" dirty="0" smtClean="0">
                <a:solidFill>
                  <a:srgbClr val="444444"/>
                </a:solidFill>
                <a:effectLst/>
                <a:latin typeface="Times New Roman" panose="02020603050405020304" pitchFamily="18" charset="0"/>
                <a:cs typeface="Times New Roman" panose="02020603050405020304" pitchFamily="18" charset="0"/>
              </a:rPr>
              <a:t>İnsanları Turistik Gezilere Yönelten Faktörler</a:t>
            </a:r>
            <a:endParaRPr lang="tr-TR" sz="28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937083"/>
            <a:ext cx="10515600" cy="4239879"/>
          </a:xfrm>
        </p:spPr>
        <p:txBody>
          <a:bodyPr/>
          <a:lstStyle/>
          <a:p>
            <a:r>
              <a:rPr lang="tr-TR" b="0" i="0" dirty="0" smtClean="0">
                <a:solidFill>
                  <a:srgbClr val="444444"/>
                </a:solidFill>
                <a:effectLst/>
                <a:latin typeface="Times New Roman" panose="02020603050405020304" pitchFamily="18" charset="0"/>
                <a:cs typeface="Times New Roman" panose="02020603050405020304" pitchFamily="18" charset="0"/>
              </a:rPr>
              <a:t>Dinlenme</a:t>
            </a:r>
          </a:p>
          <a:p>
            <a:r>
              <a:rPr lang="tr-TR" b="0" i="0" dirty="0" smtClean="0">
                <a:solidFill>
                  <a:srgbClr val="444444"/>
                </a:solidFill>
                <a:effectLst/>
                <a:latin typeface="Times New Roman" panose="02020603050405020304" pitchFamily="18" charset="0"/>
                <a:cs typeface="Times New Roman" panose="02020603050405020304" pitchFamily="18" charset="0"/>
              </a:rPr>
              <a:t>Dini sebepler</a:t>
            </a:r>
          </a:p>
          <a:p>
            <a:r>
              <a:rPr lang="tr-TR" b="0" i="0" dirty="0" smtClean="0">
                <a:solidFill>
                  <a:srgbClr val="444444"/>
                </a:solidFill>
                <a:effectLst/>
                <a:latin typeface="Times New Roman" panose="02020603050405020304" pitchFamily="18" charset="0"/>
                <a:cs typeface="Times New Roman" panose="02020603050405020304" pitchFamily="18" charset="0"/>
              </a:rPr>
              <a:t>Eğlenme ihtiyacı</a:t>
            </a:r>
          </a:p>
          <a:p>
            <a:r>
              <a:rPr lang="tr-TR" b="0" i="0" dirty="0" smtClean="0">
                <a:solidFill>
                  <a:srgbClr val="444444"/>
                </a:solidFill>
                <a:effectLst/>
                <a:latin typeface="Times New Roman" panose="02020603050405020304" pitchFamily="18" charset="0"/>
                <a:cs typeface="Times New Roman" panose="02020603050405020304" pitchFamily="18" charset="0"/>
              </a:rPr>
              <a:t>Spor Sağlık</a:t>
            </a:r>
          </a:p>
          <a:p>
            <a:r>
              <a:rPr lang="tr-TR" b="0" i="0" dirty="0" smtClean="0">
                <a:solidFill>
                  <a:srgbClr val="444444"/>
                </a:solidFill>
                <a:effectLst/>
                <a:latin typeface="Times New Roman" panose="02020603050405020304" pitchFamily="18" charset="0"/>
                <a:cs typeface="Times New Roman" panose="02020603050405020304" pitchFamily="18" charset="0"/>
              </a:rPr>
              <a:t>Araştırma, merak, macera</a:t>
            </a:r>
          </a:p>
          <a:p>
            <a:r>
              <a:rPr lang="tr-TR" b="0" i="0" dirty="0" smtClean="0">
                <a:solidFill>
                  <a:srgbClr val="444444"/>
                </a:solidFill>
                <a:effectLst/>
                <a:latin typeface="Times New Roman" panose="02020603050405020304" pitchFamily="18" charset="0"/>
                <a:cs typeface="Times New Roman" panose="02020603050405020304" pitchFamily="18" charset="0"/>
              </a:rPr>
              <a:t>Kültür, eğitim, öğrenme</a:t>
            </a:r>
          </a:p>
          <a:p>
            <a:r>
              <a:rPr lang="tr-TR" b="0" i="0" dirty="0" smtClean="0">
                <a:solidFill>
                  <a:srgbClr val="444444"/>
                </a:solidFill>
                <a:effectLst/>
                <a:latin typeface="Times New Roman" panose="02020603050405020304" pitchFamily="18" charset="0"/>
                <a:cs typeface="Times New Roman" panose="02020603050405020304" pitchFamily="18" charset="0"/>
              </a:rPr>
              <a:t>Diğer (doğa sevgisi, iklim, sosyal sebepler)</a:t>
            </a:r>
            <a:endParaRPr lang="tr-TR" dirty="0">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60670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99546"/>
            <a:ext cx="10515600" cy="520262"/>
          </a:xfrm>
        </p:spPr>
        <p:txBody>
          <a:bodyPr>
            <a:normAutofit/>
          </a:bodyPr>
          <a:lstStyle/>
          <a:p>
            <a:r>
              <a:rPr lang="tr-TR" sz="2400" dirty="0" smtClean="0">
                <a:latin typeface="Times New Roman" panose="02020603050405020304" pitchFamily="18" charset="0"/>
                <a:cs typeface="Times New Roman" panose="02020603050405020304" pitchFamily="18" charset="0"/>
              </a:rPr>
              <a:t>Turist Tipolojileri</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924910"/>
            <a:ext cx="10515600" cy="5633545"/>
          </a:xfrm>
        </p:spPr>
        <p:txBody>
          <a:bodyPr>
            <a:normAutofit fontScale="55000" lnSpcReduction="20000"/>
          </a:bodyPr>
          <a:lstStyle/>
          <a:p>
            <a:pPr marL="0" indent="0">
              <a:buNone/>
            </a:pPr>
            <a:r>
              <a:rPr lang="tr-TR" dirty="0" smtClean="0">
                <a:solidFill>
                  <a:srgbClr val="C00000"/>
                </a:solidFill>
                <a:latin typeface="Times New Roman" panose="02020603050405020304" pitchFamily="18" charset="0"/>
                <a:cs typeface="Times New Roman" panose="02020603050405020304" pitchFamily="18" charset="0"/>
              </a:rPr>
              <a:t>Tipoloji:</a:t>
            </a:r>
            <a:r>
              <a:rPr lang="tr-TR" b="0" i="0" dirty="0" smtClean="0">
                <a:solidFill>
                  <a:srgbClr val="4D5156"/>
                </a:solidFill>
                <a:effectLst/>
                <a:latin typeface="arial" panose="020B0604020202020204" pitchFamily="34" charset="0"/>
              </a:rPr>
              <a:t> Aynı katman içinde birbiriyle ilişkili olduğu tespit edilen buluntuların şeklî özelliklerine göre sınıflandırılmasıdır.</a:t>
            </a:r>
          </a:p>
          <a:p>
            <a:pPr marL="0" indent="0">
              <a:buNone/>
            </a:pPr>
            <a:r>
              <a:rPr lang="tr-TR" u="sng" dirty="0" smtClean="0">
                <a:solidFill>
                  <a:srgbClr val="C00000"/>
                </a:solidFill>
                <a:latin typeface="Times New Roman" panose="02020603050405020304" pitchFamily="18" charset="0"/>
                <a:cs typeface="Times New Roman" panose="02020603050405020304" pitchFamily="18" charset="0"/>
              </a:rPr>
              <a:t>COHEN TİPOLOJİLERİ</a:t>
            </a:r>
          </a:p>
          <a:p>
            <a:pPr marL="0" indent="0">
              <a:buNone/>
            </a:pPr>
            <a:r>
              <a:rPr lang="tr-TR" dirty="0" smtClean="0">
                <a:latin typeface="Times New Roman" panose="02020603050405020304" pitchFamily="18" charset="0"/>
                <a:cs typeface="Times New Roman" panose="02020603050405020304" pitchFamily="18" charset="0"/>
              </a:rPr>
              <a:t>A-Kurumsallaştırılmış turist</a:t>
            </a:r>
          </a:p>
          <a:p>
            <a:pPr marL="0" indent="0">
              <a:buNone/>
            </a:pPr>
            <a:r>
              <a:rPr lang="tr-TR" dirty="0" smtClean="0">
                <a:latin typeface="Times New Roman" panose="02020603050405020304" pitchFamily="18" charset="0"/>
                <a:cs typeface="Times New Roman" panose="02020603050405020304" pitchFamily="18" charset="0"/>
              </a:rPr>
              <a:t>1-Örgütlü kitle turisti</a:t>
            </a:r>
          </a:p>
          <a:p>
            <a:pPr marL="0" indent="0">
              <a:buNone/>
            </a:pPr>
            <a:r>
              <a:rPr lang="tr-TR" dirty="0" smtClean="0">
                <a:latin typeface="Times New Roman" panose="02020603050405020304" pitchFamily="18" charset="0"/>
                <a:cs typeface="Times New Roman" panose="02020603050405020304" pitchFamily="18" charset="0"/>
              </a:rPr>
              <a:t>2-Bireysel kitle turisti</a:t>
            </a:r>
          </a:p>
          <a:p>
            <a:pPr marL="0" indent="0">
              <a:buNone/>
            </a:pPr>
            <a:r>
              <a:rPr lang="tr-TR" dirty="0" smtClean="0">
                <a:latin typeface="Times New Roman" panose="02020603050405020304" pitchFamily="18" charset="0"/>
                <a:cs typeface="Times New Roman" panose="02020603050405020304" pitchFamily="18" charset="0"/>
              </a:rPr>
              <a:t>B-Kurumsallaştırılmamış turist</a:t>
            </a:r>
          </a:p>
          <a:p>
            <a:pPr marL="0" indent="0">
              <a:buNone/>
            </a:pPr>
            <a:r>
              <a:rPr lang="tr-TR" dirty="0" smtClean="0">
                <a:latin typeface="Times New Roman" panose="02020603050405020304" pitchFamily="18" charset="0"/>
                <a:cs typeface="Times New Roman" panose="02020603050405020304" pitchFamily="18" charset="0"/>
              </a:rPr>
              <a:t>1-Gezgin turist</a:t>
            </a:r>
          </a:p>
          <a:p>
            <a:pPr marL="0" indent="0">
              <a:buNone/>
            </a:pPr>
            <a:r>
              <a:rPr lang="tr-TR" dirty="0" smtClean="0">
                <a:latin typeface="Times New Roman" panose="02020603050405020304" pitchFamily="18" charset="0"/>
                <a:cs typeface="Times New Roman" panose="02020603050405020304" pitchFamily="18" charset="0"/>
              </a:rPr>
              <a:t>2-Başıboş turist</a:t>
            </a:r>
          </a:p>
          <a:p>
            <a:pPr marL="0" indent="0">
              <a:buNone/>
            </a:pP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Cohen</a:t>
            </a:r>
            <a:r>
              <a:rPr lang="tr-TR" dirty="0" smtClean="0">
                <a:latin typeface="Times New Roman" panose="02020603050405020304" pitchFamily="18" charset="0"/>
                <a:cs typeface="Times New Roman" panose="02020603050405020304" pitchFamily="18" charset="0"/>
              </a:rPr>
              <a:t> daha sonra 1979 yılında turistlerin aradıkları deneyim türüne göre eski gruplamadan farklı olarak beşli bir sınıflama daha önermiştir;</a:t>
            </a:r>
          </a:p>
          <a:p>
            <a:pPr marL="0" indent="0">
              <a:buNone/>
            </a:pPr>
            <a:r>
              <a:rPr lang="tr-TR" dirty="0" smtClean="0">
                <a:latin typeface="Times New Roman" panose="02020603050405020304" pitchFamily="18" charset="0"/>
                <a:cs typeface="Times New Roman" panose="02020603050405020304" pitchFamily="18" charset="0"/>
              </a:rPr>
              <a:t>1-Rekreasyonel turist,</a:t>
            </a:r>
          </a:p>
          <a:p>
            <a:pPr marL="0" indent="0">
              <a:buNone/>
            </a:pPr>
            <a:r>
              <a:rPr lang="tr-TR" dirty="0" smtClean="0">
                <a:latin typeface="Times New Roman" panose="02020603050405020304" pitchFamily="18" charset="0"/>
                <a:cs typeface="Times New Roman" panose="02020603050405020304" pitchFamily="18" charset="0"/>
              </a:rPr>
              <a:t>2-Vakit öldüren turist,</a:t>
            </a:r>
          </a:p>
          <a:p>
            <a:pPr marL="0" indent="0">
              <a:buNone/>
            </a:pPr>
            <a:r>
              <a:rPr lang="tr-TR" dirty="0" smtClean="0">
                <a:latin typeface="Times New Roman" panose="02020603050405020304" pitchFamily="18" charset="0"/>
                <a:cs typeface="Times New Roman" panose="02020603050405020304" pitchFamily="18" charset="0"/>
              </a:rPr>
              <a:t>3-Deneyimsel turist,</a:t>
            </a:r>
          </a:p>
          <a:p>
            <a:pPr marL="0" indent="0">
              <a:buNone/>
            </a:pPr>
            <a:r>
              <a:rPr lang="tr-TR" dirty="0" smtClean="0">
                <a:latin typeface="Times New Roman" panose="02020603050405020304" pitchFamily="18" charset="0"/>
                <a:cs typeface="Times New Roman" panose="02020603050405020304" pitchFamily="18" charset="0"/>
              </a:rPr>
              <a:t>4-Deneysel turist,</a:t>
            </a:r>
          </a:p>
          <a:p>
            <a:pPr marL="0" indent="0">
              <a:buNone/>
            </a:pPr>
            <a:r>
              <a:rPr lang="tr-TR" dirty="0" smtClean="0">
                <a:latin typeface="Times New Roman" panose="02020603050405020304" pitchFamily="18" charset="0"/>
                <a:cs typeface="Times New Roman" panose="02020603050405020304" pitchFamily="18" charset="0"/>
              </a:rPr>
              <a:t>5-Varoluşçu turist</a:t>
            </a:r>
            <a:r>
              <a:rPr lang="tr-TR" dirty="0" smtClean="0">
                <a:latin typeface="Times New Roman" panose="02020603050405020304" pitchFamily="18" charset="0"/>
                <a:cs typeface="Times New Roman" panose="02020603050405020304" pitchFamily="18" charset="0"/>
              </a:rPr>
              <a:t>.</a:t>
            </a:r>
          </a:p>
          <a:p>
            <a:pPr marL="0" indent="0">
              <a:buNone/>
            </a:pPr>
            <a:endParaRPr lang="tr-TR" b="1" u="sng"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tr-TR" b="1" u="sng" dirty="0" smtClean="0">
                <a:solidFill>
                  <a:srgbClr val="FF0000"/>
                </a:solidFill>
                <a:latin typeface="Times New Roman" panose="02020603050405020304" pitchFamily="18" charset="0"/>
                <a:cs typeface="Times New Roman" panose="02020603050405020304" pitchFamily="18" charset="0"/>
              </a:rPr>
              <a:t>PLOG TİPOLOJİLERİ</a:t>
            </a:r>
          </a:p>
          <a:p>
            <a:pPr marL="0" indent="0">
              <a:buNone/>
            </a:pPr>
            <a:r>
              <a:rPr lang="tr-TR" dirty="0" err="1">
                <a:latin typeface="Times New Roman" panose="02020603050405020304" pitchFamily="18" charset="0"/>
                <a:cs typeface="Times New Roman" panose="02020603050405020304" pitchFamily="18" charset="0"/>
              </a:rPr>
              <a:t>Plog'un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psikografik</a:t>
            </a:r>
            <a:r>
              <a:rPr lang="tr-TR" dirty="0">
                <a:latin typeface="Times New Roman" panose="02020603050405020304" pitchFamily="18" charset="0"/>
                <a:cs typeface="Times New Roman" panose="02020603050405020304" pitchFamily="18" charset="0"/>
              </a:rPr>
              <a:t> tipolojisinde, turistler bir süreklilik boyunca kişilik özelliklerine göre </a:t>
            </a:r>
            <a:r>
              <a:rPr lang="tr-TR" dirty="0" smtClean="0">
                <a:latin typeface="Times New Roman" panose="02020603050405020304" pitchFamily="18" charset="0"/>
                <a:cs typeface="Times New Roman" panose="02020603050405020304" pitchFamily="18" charset="0"/>
              </a:rPr>
              <a:t>sınıflandırılır;</a:t>
            </a:r>
          </a:p>
          <a:p>
            <a:pPr marL="0" indent="0">
              <a:buNone/>
            </a:pPr>
            <a:r>
              <a:rPr lang="tr-TR" dirty="0" smtClean="0">
                <a:latin typeface="Times New Roman" panose="02020603050405020304" pitchFamily="18" charset="0"/>
                <a:cs typeface="Times New Roman" panose="02020603050405020304" pitchFamily="18" charset="0"/>
              </a:rPr>
              <a:t>1.İçedönükler (</a:t>
            </a:r>
            <a:r>
              <a:rPr lang="tr-TR" dirty="0" err="1" smtClean="0">
                <a:latin typeface="Times New Roman" panose="02020603050405020304" pitchFamily="18" charset="0"/>
                <a:cs typeface="Times New Roman" panose="02020603050405020304" pitchFamily="18" charset="0"/>
              </a:rPr>
              <a:t>Psikosentrik</a:t>
            </a:r>
            <a:r>
              <a:rPr lang="tr-TR" dirty="0" smtClean="0">
                <a:latin typeface="Times New Roman" panose="02020603050405020304" pitchFamily="18" charset="0"/>
                <a:cs typeface="Times New Roman" panose="02020603050405020304" pitchFamily="18" charset="0"/>
              </a:rPr>
              <a:t>)</a:t>
            </a:r>
          </a:p>
          <a:p>
            <a:pPr marL="0" indent="0">
              <a:buNone/>
            </a:pPr>
            <a:r>
              <a:rPr lang="tr-TR" dirty="0" smtClean="0">
                <a:latin typeface="Times New Roman" panose="02020603050405020304" pitchFamily="18" charset="0"/>
                <a:cs typeface="Times New Roman" panose="02020603050405020304" pitchFamily="18" charset="0"/>
              </a:rPr>
              <a:t>2-Dışadönükler (</a:t>
            </a:r>
            <a:r>
              <a:rPr lang="tr-TR" dirty="0" err="1" smtClean="0">
                <a:latin typeface="Times New Roman" panose="02020603050405020304" pitchFamily="18" charset="0"/>
                <a:cs typeface="Times New Roman" panose="02020603050405020304" pitchFamily="18" charset="0"/>
              </a:rPr>
              <a:t>Allosentrik</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82881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15310"/>
            <a:ext cx="10515600" cy="6453352"/>
          </a:xfrm>
        </p:spPr>
        <p:txBody>
          <a:bodyPr>
            <a:normAutofit fontScale="40000" lnSpcReduction="20000"/>
          </a:bodyPr>
          <a:lstStyle/>
          <a:p>
            <a:pPr marL="0" indent="0">
              <a:buNone/>
            </a:pPr>
            <a:r>
              <a:rPr lang="tr-TR" u="sng" dirty="0" err="1" smtClean="0">
                <a:solidFill>
                  <a:srgbClr val="C00000"/>
                </a:solidFill>
              </a:rPr>
              <a:t>Gallup</a:t>
            </a:r>
            <a:r>
              <a:rPr lang="tr-TR" u="sng" dirty="0" smtClean="0">
                <a:solidFill>
                  <a:srgbClr val="C00000"/>
                </a:solidFill>
              </a:rPr>
              <a:t> ve Amerikan Express Tipolojileri</a:t>
            </a:r>
          </a:p>
          <a:p>
            <a:pPr marL="0" indent="0">
              <a:buNone/>
            </a:pPr>
            <a:r>
              <a:rPr lang="tr-TR" dirty="0" smtClean="0"/>
              <a:t>1-Maceraperest</a:t>
            </a:r>
          </a:p>
          <a:p>
            <a:pPr marL="0" indent="0">
              <a:buNone/>
            </a:pPr>
            <a:r>
              <a:rPr lang="tr-TR" dirty="0" smtClean="0"/>
              <a:t>2-Kaygılı turist</a:t>
            </a:r>
          </a:p>
          <a:p>
            <a:pPr marL="0" indent="0">
              <a:buNone/>
            </a:pPr>
            <a:r>
              <a:rPr lang="tr-TR" dirty="0" smtClean="0"/>
              <a:t>3-Hayalperest turistler</a:t>
            </a:r>
          </a:p>
          <a:p>
            <a:pPr marL="0" indent="0">
              <a:buNone/>
            </a:pPr>
            <a:r>
              <a:rPr lang="tr-TR" dirty="0" smtClean="0"/>
              <a:t>4-Tutumlu turistler</a:t>
            </a:r>
          </a:p>
          <a:p>
            <a:pPr marL="0" indent="0">
              <a:buNone/>
            </a:pPr>
            <a:r>
              <a:rPr lang="tr-TR" dirty="0" smtClean="0"/>
              <a:t>5-Şımarık turistler veya şımartılmak istenen turistler</a:t>
            </a:r>
          </a:p>
          <a:p>
            <a:pPr marL="0" indent="0">
              <a:buNone/>
            </a:pPr>
            <a:endParaRPr lang="tr-TR" dirty="0"/>
          </a:p>
          <a:p>
            <a:pPr marL="0" indent="0">
              <a:buNone/>
            </a:pPr>
            <a:r>
              <a:rPr lang="tr-TR" u="sng" dirty="0" smtClean="0">
                <a:solidFill>
                  <a:srgbClr val="C00000"/>
                </a:solidFill>
              </a:rPr>
              <a:t>Smith’in Tipolojileri</a:t>
            </a:r>
          </a:p>
          <a:p>
            <a:pPr marL="0" indent="0">
              <a:buNone/>
            </a:pPr>
            <a:r>
              <a:rPr lang="tr-TR" dirty="0" smtClean="0"/>
              <a:t>1-Kaşif Turist</a:t>
            </a:r>
          </a:p>
          <a:p>
            <a:pPr marL="0" indent="0">
              <a:buNone/>
            </a:pPr>
            <a:r>
              <a:rPr lang="tr-TR" dirty="0" smtClean="0"/>
              <a:t>2-Elit Turist</a:t>
            </a:r>
          </a:p>
          <a:p>
            <a:pPr marL="0" indent="0">
              <a:buNone/>
            </a:pPr>
            <a:r>
              <a:rPr lang="tr-TR" dirty="0" smtClean="0"/>
              <a:t>3-Farklılık arayan turistler</a:t>
            </a:r>
          </a:p>
          <a:p>
            <a:pPr marL="0" indent="0">
              <a:buNone/>
            </a:pPr>
            <a:r>
              <a:rPr lang="tr-TR" dirty="0" smtClean="0"/>
              <a:t>4-Olağandışı turist</a:t>
            </a:r>
          </a:p>
          <a:p>
            <a:pPr marL="0" indent="0">
              <a:buNone/>
            </a:pPr>
            <a:r>
              <a:rPr lang="tr-TR" dirty="0" smtClean="0"/>
              <a:t>5-Erken kitle turisti</a:t>
            </a:r>
          </a:p>
          <a:p>
            <a:pPr marL="0" indent="0">
              <a:buNone/>
            </a:pPr>
            <a:r>
              <a:rPr lang="tr-TR" dirty="0" smtClean="0"/>
              <a:t>6-Kitle turisti</a:t>
            </a:r>
          </a:p>
          <a:p>
            <a:pPr marL="0" indent="0">
              <a:buNone/>
            </a:pPr>
            <a:r>
              <a:rPr lang="tr-TR" dirty="0" smtClean="0"/>
              <a:t>7-Charter turist</a:t>
            </a:r>
          </a:p>
          <a:p>
            <a:pPr marL="0" indent="0">
              <a:buNone/>
            </a:pPr>
            <a:r>
              <a:rPr lang="tr-TR" u="sng" smtClean="0">
                <a:solidFill>
                  <a:srgbClr val="C00000"/>
                </a:solidFill>
              </a:rPr>
              <a:t>Urry’nin</a:t>
            </a:r>
            <a:r>
              <a:rPr lang="tr-TR" u="sng" dirty="0" smtClean="0">
                <a:solidFill>
                  <a:srgbClr val="C00000"/>
                </a:solidFill>
              </a:rPr>
              <a:t> </a:t>
            </a:r>
            <a:r>
              <a:rPr lang="tr-TR" u="sng" dirty="0" smtClean="0">
                <a:solidFill>
                  <a:srgbClr val="C00000"/>
                </a:solidFill>
              </a:rPr>
              <a:t>Tipolojileri</a:t>
            </a:r>
          </a:p>
          <a:p>
            <a:pPr marL="0" indent="0">
              <a:buNone/>
            </a:pPr>
            <a:r>
              <a:rPr lang="tr-TR" dirty="0" err="1" smtClean="0"/>
              <a:t>Urry</a:t>
            </a:r>
            <a:r>
              <a:rPr lang="tr-TR" dirty="0" smtClean="0"/>
              <a:t> 1990’ların başında </a:t>
            </a:r>
            <a:r>
              <a:rPr lang="tr-TR" dirty="0" smtClean="0">
                <a:solidFill>
                  <a:srgbClr val="C00000"/>
                </a:solidFill>
              </a:rPr>
              <a:t>Post Turist </a:t>
            </a:r>
            <a:r>
              <a:rPr lang="tr-TR" dirty="0" smtClean="0"/>
              <a:t>kavramını ortaya atmıştır.</a:t>
            </a:r>
          </a:p>
          <a:p>
            <a:pPr marL="0" indent="0">
              <a:buNone/>
            </a:pPr>
            <a:r>
              <a:rPr lang="tr-TR" u="sng" dirty="0" err="1" smtClean="0">
                <a:solidFill>
                  <a:srgbClr val="C00000"/>
                </a:solidFill>
              </a:rPr>
              <a:t>Wickens</a:t>
            </a:r>
            <a:r>
              <a:rPr lang="tr-TR" u="sng" dirty="0" smtClean="0">
                <a:solidFill>
                  <a:srgbClr val="C00000"/>
                </a:solidFill>
              </a:rPr>
              <a:t> </a:t>
            </a:r>
            <a:r>
              <a:rPr lang="tr-TR" u="sng" dirty="0" smtClean="0">
                <a:solidFill>
                  <a:srgbClr val="C00000"/>
                </a:solidFill>
              </a:rPr>
              <a:t>Tipolojileri</a:t>
            </a:r>
          </a:p>
          <a:p>
            <a:pPr marL="0" indent="0">
              <a:buNone/>
            </a:pPr>
            <a:r>
              <a:rPr lang="tr-TR" dirty="0" smtClean="0">
                <a:solidFill>
                  <a:srgbClr val="C00000"/>
                </a:solidFill>
              </a:rPr>
              <a:t>Kültürel Miras Turist </a:t>
            </a:r>
            <a:r>
              <a:rPr lang="tr-TR" dirty="0" smtClean="0"/>
              <a:t>tipolojisini önermiştir</a:t>
            </a:r>
            <a:r>
              <a:rPr lang="tr-TR" dirty="0" smtClean="0"/>
              <a:t>.</a:t>
            </a:r>
          </a:p>
          <a:p>
            <a:pPr marL="0" indent="0">
              <a:buNone/>
            </a:pPr>
            <a:r>
              <a:rPr lang="tr-TR" u="sng" dirty="0">
                <a:solidFill>
                  <a:srgbClr val="C00000"/>
                </a:solidFill>
              </a:rPr>
              <a:t>Sosyal temasta turist </a:t>
            </a:r>
            <a:r>
              <a:rPr lang="tr-TR" u="sng" dirty="0" smtClean="0">
                <a:solidFill>
                  <a:srgbClr val="C00000"/>
                </a:solidFill>
              </a:rPr>
              <a:t>tipolojileri</a:t>
            </a:r>
          </a:p>
          <a:p>
            <a:pPr marL="0" indent="0">
              <a:buNone/>
            </a:pPr>
            <a:r>
              <a:rPr lang="tr-TR" dirty="0" smtClean="0"/>
              <a:t>1-Bağımlılar (</a:t>
            </a:r>
            <a:r>
              <a:rPr lang="tr-TR" dirty="0" err="1" smtClean="0"/>
              <a:t>Dependents</a:t>
            </a:r>
            <a:r>
              <a:rPr lang="tr-TR" dirty="0" smtClean="0"/>
              <a:t>)</a:t>
            </a:r>
          </a:p>
          <a:p>
            <a:pPr marL="0" indent="0">
              <a:buNone/>
            </a:pPr>
            <a:r>
              <a:rPr lang="tr-TR" dirty="0" smtClean="0"/>
              <a:t>2-Muhafazakarlar (</a:t>
            </a:r>
            <a:r>
              <a:rPr lang="tr-TR" dirty="0" err="1" smtClean="0"/>
              <a:t>Conservatives</a:t>
            </a:r>
            <a:r>
              <a:rPr lang="tr-TR" dirty="0" smtClean="0"/>
              <a:t>)</a:t>
            </a:r>
            <a:endParaRPr lang="tr-TR" dirty="0" smtClean="0"/>
          </a:p>
          <a:p>
            <a:pPr marL="0" indent="0">
              <a:buNone/>
            </a:pPr>
            <a:r>
              <a:rPr lang="tr-TR" dirty="0" smtClean="0"/>
              <a:t>3-Eleştirmenler (</a:t>
            </a:r>
            <a:r>
              <a:rPr lang="tr-TR" dirty="0" err="1" smtClean="0"/>
              <a:t>Criticizers</a:t>
            </a:r>
            <a:r>
              <a:rPr lang="tr-TR" dirty="0" smtClean="0"/>
              <a:t>)</a:t>
            </a:r>
          </a:p>
          <a:p>
            <a:pPr marL="0" indent="0">
              <a:buNone/>
            </a:pPr>
            <a:r>
              <a:rPr lang="tr-TR" dirty="0" smtClean="0"/>
              <a:t>4-Kaşifler (</a:t>
            </a:r>
            <a:r>
              <a:rPr lang="tr-TR" dirty="0" err="1" smtClean="0"/>
              <a:t>Explorers</a:t>
            </a:r>
            <a:r>
              <a:rPr lang="tr-TR" dirty="0" smtClean="0"/>
              <a:t>)</a:t>
            </a:r>
          </a:p>
          <a:p>
            <a:pPr marL="0" indent="0">
              <a:buNone/>
            </a:pPr>
            <a:r>
              <a:rPr lang="tr-TR" dirty="0" smtClean="0"/>
              <a:t>5-Aidiyet arayanlar (</a:t>
            </a:r>
            <a:r>
              <a:rPr lang="tr-TR" dirty="0" err="1" smtClean="0"/>
              <a:t>Belonging</a:t>
            </a:r>
            <a:r>
              <a:rPr lang="tr-TR" dirty="0" smtClean="0"/>
              <a:t> </a:t>
            </a:r>
            <a:r>
              <a:rPr lang="tr-TR" dirty="0" err="1" smtClean="0"/>
              <a:t>seekers</a:t>
            </a:r>
            <a:r>
              <a:rPr lang="tr-TR" dirty="0" smtClean="0"/>
              <a:t>)</a:t>
            </a:r>
          </a:p>
          <a:p>
            <a:pPr marL="0" indent="0">
              <a:buNone/>
            </a:pPr>
            <a:r>
              <a:rPr lang="tr-TR" dirty="0"/>
              <a:t>Turizm Yönetimi Cilt 60 , Haziran 2017 , Sayfalar 357-366 (</a:t>
            </a:r>
            <a:r>
              <a:rPr lang="tr-TR" dirty="0" err="1"/>
              <a:t>Daisy</a:t>
            </a:r>
            <a:r>
              <a:rPr lang="tr-TR" dirty="0"/>
              <a:t> XF Fan </a:t>
            </a:r>
            <a:r>
              <a:rPr lang="tr-TR" dirty="0" smtClean="0"/>
              <a:t>,</a:t>
            </a:r>
            <a:r>
              <a:rPr lang="tr-TR" dirty="0" err="1" smtClean="0"/>
              <a:t>Hanqin</a:t>
            </a:r>
            <a:r>
              <a:rPr lang="tr-TR" dirty="0" smtClean="0"/>
              <a:t> </a:t>
            </a:r>
            <a:r>
              <a:rPr lang="tr-TR" dirty="0" err="1"/>
              <a:t>Qiu</a:t>
            </a:r>
            <a:r>
              <a:rPr lang="tr-TR" dirty="0"/>
              <a:t> </a:t>
            </a:r>
            <a:r>
              <a:rPr lang="tr-TR" dirty="0" err="1"/>
              <a:t>Zhang</a:t>
            </a:r>
            <a:r>
              <a:rPr lang="tr-TR" dirty="0"/>
              <a:t> </a:t>
            </a:r>
            <a:r>
              <a:rPr lang="tr-TR" dirty="0" smtClean="0"/>
              <a:t>,</a:t>
            </a:r>
            <a:r>
              <a:rPr lang="tr-TR" dirty="0" err="1" smtClean="0"/>
              <a:t>Carson</a:t>
            </a:r>
            <a:r>
              <a:rPr lang="tr-TR" dirty="0" smtClean="0"/>
              <a:t> </a:t>
            </a:r>
            <a:r>
              <a:rPr lang="tr-TR" dirty="0"/>
              <a:t>L. </a:t>
            </a:r>
            <a:r>
              <a:rPr lang="tr-TR" dirty="0" err="1"/>
              <a:t>Jenkins</a:t>
            </a:r>
            <a:r>
              <a:rPr lang="tr-TR" dirty="0"/>
              <a:t> </a:t>
            </a:r>
            <a:r>
              <a:rPr lang="tr-TR" dirty="0" smtClean="0"/>
              <a:t>, </a:t>
            </a:r>
            <a:r>
              <a:rPr lang="tr-TR" dirty="0" err="1" smtClean="0"/>
              <a:t>Pimtong</a:t>
            </a:r>
            <a:r>
              <a:rPr lang="tr-TR" dirty="0" smtClean="0"/>
              <a:t> </a:t>
            </a:r>
            <a:r>
              <a:rPr lang="tr-TR" dirty="0" err="1"/>
              <a:t>Tavitiyaman</a:t>
            </a:r>
            <a:r>
              <a:rPr lang="tr-TR" dirty="0"/>
              <a:t>)</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21098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3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31327"/>
          </a:xfrm>
        </p:spPr>
        <p:txBody>
          <a:bodyPr>
            <a:normAutofit/>
          </a:bodyPr>
          <a:lstStyle/>
          <a:p>
            <a:r>
              <a:rPr lang="tr-TR" sz="2800" b="1" i="0" dirty="0" smtClean="0">
                <a:solidFill>
                  <a:srgbClr val="444444"/>
                </a:solidFill>
                <a:effectLst/>
                <a:latin typeface="Times New Roman" panose="02020603050405020304" pitchFamily="18" charset="0"/>
                <a:cs typeface="Times New Roman" panose="02020603050405020304" pitchFamily="18" charset="0"/>
              </a:rPr>
              <a:t/>
            </a:r>
            <a:br>
              <a:rPr lang="tr-TR" sz="2800" b="1" i="0" dirty="0" smtClean="0">
                <a:solidFill>
                  <a:srgbClr val="444444"/>
                </a:solidFill>
                <a:effectLst/>
                <a:latin typeface="Times New Roman" panose="02020603050405020304" pitchFamily="18" charset="0"/>
                <a:cs typeface="Times New Roman" panose="02020603050405020304" pitchFamily="18" charset="0"/>
              </a:rPr>
            </a:br>
            <a:r>
              <a:rPr lang="tr-TR" sz="2800" b="1" i="0" dirty="0" smtClean="0">
                <a:solidFill>
                  <a:srgbClr val="444444"/>
                </a:solidFill>
                <a:effectLst/>
                <a:latin typeface="Times New Roman" panose="02020603050405020304" pitchFamily="18" charset="0"/>
                <a:cs typeface="Times New Roman" panose="02020603050405020304" pitchFamily="18" charset="0"/>
              </a:rPr>
              <a:t>Turizmin Diğer Bilim Dallarıyla Olan İlişkisi</a:t>
            </a:r>
            <a:endParaRPr lang="tr-TR" sz="28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937084"/>
            <a:ext cx="10515600" cy="4391526"/>
          </a:xfrm>
        </p:spPr>
        <p:txBody>
          <a:bodyPr>
            <a:normAutofit/>
          </a:bodyPr>
          <a:lstStyle/>
          <a:p>
            <a:r>
              <a:rPr lang="tr-TR" b="0" i="0" dirty="0" smtClean="0">
                <a:solidFill>
                  <a:srgbClr val="444444"/>
                </a:solidFill>
                <a:effectLst/>
                <a:latin typeface="Open Sans"/>
              </a:rPr>
              <a:t>Ekonomi</a:t>
            </a:r>
          </a:p>
          <a:p>
            <a:r>
              <a:rPr lang="tr-TR" b="0" i="0" dirty="0" smtClean="0">
                <a:solidFill>
                  <a:srgbClr val="444444"/>
                </a:solidFill>
                <a:effectLst/>
                <a:latin typeface="Open Sans"/>
              </a:rPr>
              <a:t>İşletme</a:t>
            </a:r>
          </a:p>
          <a:p>
            <a:r>
              <a:rPr lang="tr-TR" b="0" i="0" dirty="0" smtClean="0">
                <a:solidFill>
                  <a:srgbClr val="444444"/>
                </a:solidFill>
                <a:effectLst/>
                <a:latin typeface="Open Sans"/>
              </a:rPr>
              <a:t>Coğrafya</a:t>
            </a:r>
          </a:p>
          <a:p>
            <a:r>
              <a:rPr lang="tr-TR" b="0" i="0" dirty="0" smtClean="0">
                <a:solidFill>
                  <a:srgbClr val="444444"/>
                </a:solidFill>
                <a:effectLst/>
                <a:latin typeface="Open Sans"/>
              </a:rPr>
              <a:t>Sosyoloji</a:t>
            </a:r>
          </a:p>
          <a:p>
            <a:r>
              <a:rPr lang="tr-TR" b="0" i="0" dirty="0" smtClean="0">
                <a:solidFill>
                  <a:srgbClr val="444444"/>
                </a:solidFill>
                <a:effectLst/>
                <a:latin typeface="Open Sans"/>
              </a:rPr>
              <a:t>Psikoloji </a:t>
            </a:r>
          </a:p>
          <a:p>
            <a:r>
              <a:rPr lang="tr-TR" b="0" i="0" dirty="0" smtClean="0">
                <a:solidFill>
                  <a:srgbClr val="444444"/>
                </a:solidFill>
                <a:effectLst/>
                <a:latin typeface="Open Sans"/>
              </a:rPr>
              <a:t>Hukuk </a:t>
            </a:r>
          </a:p>
          <a:p>
            <a:r>
              <a:rPr lang="tr-TR" b="0" i="0" dirty="0" smtClean="0">
                <a:solidFill>
                  <a:srgbClr val="444444"/>
                </a:solidFill>
                <a:effectLst/>
                <a:latin typeface="Open Sans"/>
              </a:rPr>
              <a:t>Siyaset</a:t>
            </a:r>
          </a:p>
          <a:p>
            <a:pPr marL="0" indent="0">
              <a:buNone/>
            </a:pPr>
            <a:endParaRPr lang="tr-TR" sz="1600" dirty="0">
              <a:solidFill>
                <a:srgbClr val="444444"/>
              </a:solidFill>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79025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3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6770" y="636904"/>
            <a:ext cx="10515600" cy="5661025"/>
          </a:xfrm>
        </p:spPr>
        <p:txBody>
          <a:bodyPr>
            <a:normAutofit fontScale="62500" lnSpcReduction="20000"/>
          </a:bodyPr>
          <a:lstStyle/>
          <a:p>
            <a:pPr marL="0" lvl="0" indent="0">
              <a:buNone/>
            </a:pPr>
            <a:endParaRPr lang="tr-TR" sz="24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2400" dirty="0">
              <a:solidFill>
                <a:srgbClr val="444444"/>
              </a:solidFill>
              <a:latin typeface="Times New Roman" panose="02020603050405020304" pitchFamily="18" charset="0"/>
              <a:cs typeface="Times New Roman" panose="02020603050405020304" pitchFamily="18" charset="0"/>
            </a:endParaRPr>
          </a:p>
          <a:p>
            <a:pPr marL="0" lvl="0" indent="0">
              <a:buNone/>
            </a:pPr>
            <a:r>
              <a:rPr lang="tr-TR" sz="2400" dirty="0" smtClean="0">
                <a:solidFill>
                  <a:srgbClr val="444444"/>
                </a:solidFill>
                <a:latin typeface="Times New Roman" panose="02020603050405020304" pitchFamily="18" charset="0"/>
                <a:cs typeface="Times New Roman" panose="02020603050405020304" pitchFamily="18" charset="0"/>
              </a:rPr>
              <a:t>Turizm alanında takip edilmesinde fayda olan bazı kurumlardan ;</a:t>
            </a:r>
          </a:p>
          <a:p>
            <a:pPr lvl="0">
              <a:buFont typeface="Arial" charset="0"/>
              <a:buChar char="•"/>
            </a:pPr>
            <a:r>
              <a:rPr lang="tr-TR" sz="2400" dirty="0" smtClean="0">
                <a:solidFill>
                  <a:srgbClr val="444444"/>
                </a:solidFill>
                <a:latin typeface="Times New Roman" panose="02020603050405020304" pitchFamily="18" charset="0"/>
                <a:cs typeface="Times New Roman" panose="02020603050405020304" pitchFamily="18" charset="0"/>
              </a:rPr>
              <a:t>T.C</a:t>
            </a:r>
            <a:r>
              <a:rPr lang="tr-TR" sz="2400" dirty="0">
                <a:solidFill>
                  <a:srgbClr val="444444"/>
                </a:solidFill>
                <a:latin typeface="Times New Roman" panose="02020603050405020304" pitchFamily="18" charset="0"/>
                <a:cs typeface="Times New Roman" panose="02020603050405020304" pitchFamily="18" charset="0"/>
              </a:rPr>
              <a:t>. Kültür ve Turizm Bakanlığı-https://www.ktb.gov.tr</a:t>
            </a:r>
            <a:r>
              <a:rPr lang="tr-TR" sz="2400" dirty="0" smtClean="0">
                <a:solidFill>
                  <a:srgbClr val="444444"/>
                </a:solidFill>
                <a:latin typeface="Times New Roman" panose="02020603050405020304" pitchFamily="18" charset="0"/>
                <a:cs typeface="Times New Roman" panose="02020603050405020304" pitchFamily="18" charset="0"/>
              </a:rPr>
              <a:t>/</a:t>
            </a:r>
          </a:p>
          <a:p>
            <a:pPr lvl="0">
              <a:buFont typeface="Arial" charset="0"/>
              <a:buChar char="•"/>
            </a:pPr>
            <a:r>
              <a:rPr lang="tr-TR" sz="2400" dirty="0">
                <a:solidFill>
                  <a:srgbClr val="444444"/>
                </a:solidFill>
                <a:latin typeface="Times New Roman" panose="02020603050405020304" pitchFamily="18" charset="0"/>
                <a:cs typeface="Times New Roman" panose="02020603050405020304" pitchFamily="18" charset="0"/>
              </a:rPr>
              <a:t>Türkiye Seyahat </a:t>
            </a:r>
            <a:r>
              <a:rPr lang="tr-TR" sz="2400" dirty="0" err="1">
                <a:solidFill>
                  <a:srgbClr val="444444"/>
                </a:solidFill>
                <a:latin typeface="Times New Roman" panose="02020603050405020304" pitchFamily="18" charset="0"/>
                <a:cs typeface="Times New Roman" panose="02020603050405020304" pitchFamily="18" charset="0"/>
              </a:rPr>
              <a:t>Acentaları</a:t>
            </a:r>
            <a:r>
              <a:rPr lang="tr-TR" sz="2400" dirty="0">
                <a:solidFill>
                  <a:srgbClr val="444444"/>
                </a:solidFill>
                <a:latin typeface="Times New Roman" panose="02020603050405020304" pitchFamily="18" charset="0"/>
                <a:cs typeface="Times New Roman" panose="02020603050405020304" pitchFamily="18" charset="0"/>
              </a:rPr>
              <a:t> Birliği (TÜRSAB)-https://www.tursab.org.tr</a:t>
            </a:r>
            <a:r>
              <a:rPr lang="tr-TR" sz="2400" dirty="0" smtClean="0">
                <a:solidFill>
                  <a:srgbClr val="444444"/>
                </a:solidFill>
                <a:latin typeface="Times New Roman" panose="02020603050405020304" pitchFamily="18" charset="0"/>
                <a:cs typeface="Times New Roman" panose="02020603050405020304" pitchFamily="18" charset="0"/>
              </a:rPr>
              <a:t>/</a:t>
            </a:r>
          </a:p>
          <a:p>
            <a:pPr lvl="0">
              <a:buFont typeface="Arial" charset="0"/>
              <a:buChar char="•"/>
            </a:pPr>
            <a:r>
              <a:rPr lang="tr-TR" sz="2400" dirty="0" smtClean="0">
                <a:solidFill>
                  <a:srgbClr val="444444"/>
                </a:solidFill>
                <a:latin typeface="Times New Roman" panose="02020603050405020304" pitchFamily="18" charset="0"/>
                <a:cs typeface="Times New Roman" panose="02020603050405020304" pitchFamily="18" charset="0"/>
              </a:rPr>
              <a:t>UNWTO (World </a:t>
            </a:r>
            <a:r>
              <a:rPr lang="tr-TR" sz="2400" dirty="0" err="1" smtClean="0">
                <a:solidFill>
                  <a:srgbClr val="444444"/>
                </a:solidFill>
                <a:latin typeface="Times New Roman" panose="02020603050405020304" pitchFamily="18" charset="0"/>
                <a:cs typeface="Times New Roman" panose="02020603050405020304" pitchFamily="18" charset="0"/>
              </a:rPr>
              <a:t>Tourism</a:t>
            </a:r>
            <a:r>
              <a:rPr lang="tr-TR" sz="2400" dirty="0" smtClean="0">
                <a:solidFill>
                  <a:srgbClr val="444444"/>
                </a:solidFill>
                <a:latin typeface="Times New Roman" panose="02020603050405020304" pitchFamily="18" charset="0"/>
                <a:cs typeface="Times New Roman" panose="02020603050405020304" pitchFamily="18" charset="0"/>
              </a:rPr>
              <a:t> </a:t>
            </a:r>
            <a:r>
              <a:rPr lang="tr-TR" sz="2400" dirty="0" err="1" smtClean="0">
                <a:solidFill>
                  <a:srgbClr val="444444"/>
                </a:solidFill>
                <a:latin typeface="Times New Roman" panose="02020603050405020304" pitchFamily="18" charset="0"/>
                <a:cs typeface="Times New Roman" panose="02020603050405020304" pitchFamily="18" charset="0"/>
              </a:rPr>
              <a:t>Organization</a:t>
            </a:r>
            <a:r>
              <a:rPr lang="tr-TR" sz="2400" dirty="0" smtClean="0">
                <a:solidFill>
                  <a:srgbClr val="444444"/>
                </a:solidFill>
                <a:latin typeface="Times New Roman" panose="02020603050405020304" pitchFamily="18" charset="0"/>
                <a:cs typeface="Times New Roman" panose="02020603050405020304" pitchFamily="18" charset="0"/>
              </a:rPr>
              <a:t>- Dünya </a:t>
            </a:r>
            <a:r>
              <a:rPr lang="tr-TR" sz="2400" dirty="0">
                <a:solidFill>
                  <a:srgbClr val="444444"/>
                </a:solidFill>
                <a:latin typeface="Times New Roman" panose="02020603050405020304" pitchFamily="18" charset="0"/>
                <a:cs typeface="Times New Roman" panose="02020603050405020304" pitchFamily="18" charset="0"/>
              </a:rPr>
              <a:t>Turizm Örgütü)-https://www.unwto.org</a:t>
            </a:r>
            <a:r>
              <a:rPr lang="tr-TR" sz="2400" dirty="0" smtClean="0">
                <a:solidFill>
                  <a:srgbClr val="444444"/>
                </a:solidFill>
                <a:latin typeface="Times New Roman" panose="02020603050405020304" pitchFamily="18" charset="0"/>
                <a:cs typeface="Times New Roman" panose="02020603050405020304" pitchFamily="18" charset="0"/>
              </a:rPr>
              <a:t>/</a:t>
            </a:r>
          </a:p>
          <a:p>
            <a:pPr lvl="0">
              <a:buFont typeface="Arial" charset="0"/>
              <a:buChar char="•"/>
            </a:pPr>
            <a:r>
              <a:rPr lang="tr-TR" sz="2400" dirty="0" smtClean="0">
                <a:solidFill>
                  <a:srgbClr val="444444"/>
                </a:solidFill>
                <a:latin typeface="Times New Roman" panose="02020603050405020304" pitchFamily="18" charset="0"/>
                <a:cs typeface="Times New Roman" panose="02020603050405020304" pitchFamily="18" charset="0"/>
              </a:rPr>
              <a:t>WT&amp;TC (World Travel&amp; </a:t>
            </a:r>
            <a:r>
              <a:rPr lang="tr-TR" sz="2400" dirty="0" err="1" smtClean="0">
                <a:solidFill>
                  <a:srgbClr val="444444"/>
                </a:solidFill>
                <a:latin typeface="Times New Roman" panose="02020603050405020304" pitchFamily="18" charset="0"/>
                <a:cs typeface="Times New Roman" panose="02020603050405020304" pitchFamily="18" charset="0"/>
              </a:rPr>
              <a:t>Tourism</a:t>
            </a:r>
            <a:r>
              <a:rPr lang="tr-TR" sz="2400" dirty="0" smtClean="0">
                <a:solidFill>
                  <a:srgbClr val="444444"/>
                </a:solidFill>
                <a:latin typeface="Times New Roman" panose="02020603050405020304" pitchFamily="18" charset="0"/>
                <a:cs typeface="Times New Roman" panose="02020603050405020304" pitchFamily="18" charset="0"/>
              </a:rPr>
              <a:t> </a:t>
            </a:r>
            <a:r>
              <a:rPr lang="tr-TR" sz="2400" dirty="0" err="1" smtClean="0">
                <a:solidFill>
                  <a:srgbClr val="444444"/>
                </a:solidFill>
                <a:latin typeface="Times New Roman" panose="02020603050405020304" pitchFamily="18" charset="0"/>
                <a:cs typeface="Times New Roman" panose="02020603050405020304" pitchFamily="18" charset="0"/>
              </a:rPr>
              <a:t>Council</a:t>
            </a:r>
            <a:r>
              <a:rPr lang="tr-TR" sz="2400" dirty="0" smtClean="0">
                <a:solidFill>
                  <a:srgbClr val="444444"/>
                </a:solidFill>
                <a:latin typeface="Times New Roman" panose="02020603050405020304" pitchFamily="18" charset="0"/>
                <a:cs typeface="Times New Roman" panose="02020603050405020304" pitchFamily="18" charset="0"/>
              </a:rPr>
              <a:t>- Dünya Seyahat ve </a:t>
            </a:r>
            <a:r>
              <a:rPr lang="tr-TR" sz="2400" dirty="0">
                <a:solidFill>
                  <a:srgbClr val="444444"/>
                </a:solidFill>
                <a:latin typeface="Times New Roman" panose="02020603050405020304" pitchFamily="18" charset="0"/>
                <a:cs typeface="Times New Roman" panose="02020603050405020304" pitchFamily="18" charset="0"/>
              </a:rPr>
              <a:t>Turizm Konseyi)-https://wttc.org/</a:t>
            </a:r>
          </a:p>
          <a:p>
            <a:pPr lvl="0">
              <a:buFont typeface="Arial" charset="0"/>
              <a:buChar char="•"/>
            </a:pPr>
            <a:endParaRPr lang="tr-TR" sz="24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a:solidFill>
                <a:srgbClr val="444444"/>
              </a:solidFill>
              <a:latin typeface="Times New Roman" panose="02020603050405020304" pitchFamily="18" charset="0"/>
              <a:cs typeface="Times New Roman" panose="02020603050405020304" pitchFamily="18" charset="0"/>
            </a:endParaRPr>
          </a:p>
          <a:p>
            <a:pPr marL="0" lvl="0" indent="0">
              <a:buNone/>
            </a:pPr>
            <a:endParaRPr lang="tr-TR" sz="1500" dirty="0" smtClean="0">
              <a:solidFill>
                <a:srgbClr val="444444"/>
              </a:solidFill>
              <a:latin typeface="Times New Roman" panose="02020603050405020304" pitchFamily="18" charset="0"/>
              <a:cs typeface="Times New Roman" panose="02020603050405020304" pitchFamily="18" charset="0"/>
            </a:endParaRPr>
          </a:p>
          <a:p>
            <a:pPr marL="0" lvl="0" indent="0">
              <a:buNone/>
            </a:pPr>
            <a:r>
              <a:rPr lang="tr-TR" sz="1500" dirty="0" smtClean="0">
                <a:solidFill>
                  <a:srgbClr val="444444"/>
                </a:solidFill>
                <a:latin typeface="Times New Roman" panose="02020603050405020304" pitchFamily="18" charset="0"/>
                <a:cs typeface="Times New Roman" panose="02020603050405020304" pitchFamily="18" charset="0"/>
              </a:rPr>
              <a:t>Kaynakça</a:t>
            </a:r>
            <a:r>
              <a:rPr lang="tr-TR" sz="1500" dirty="0">
                <a:solidFill>
                  <a:srgbClr val="444444"/>
                </a:solidFill>
                <a:latin typeface="Times New Roman" panose="02020603050405020304" pitchFamily="18" charset="0"/>
                <a:cs typeface="Times New Roman" panose="02020603050405020304" pitchFamily="18" charset="0"/>
              </a:rPr>
              <a:t>:</a:t>
            </a:r>
          </a:p>
          <a:p>
            <a:pPr marL="0" lvl="0" indent="0">
              <a:buNone/>
            </a:pPr>
            <a:r>
              <a:rPr lang="tr-TR" sz="1500" dirty="0">
                <a:solidFill>
                  <a:srgbClr val="444444"/>
                </a:solidFill>
                <a:latin typeface="Times New Roman" panose="02020603050405020304" pitchFamily="18" charset="0"/>
                <a:cs typeface="Times New Roman" panose="02020603050405020304" pitchFamily="18" charset="0"/>
              </a:rPr>
              <a:t>1-Genel Turizm, Nazmi Kozak, Meryem A. Kozak, Metin Kozak</a:t>
            </a:r>
          </a:p>
          <a:p>
            <a:pPr marL="0" lvl="0" indent="0">
              <a:buNone/>
            </a:pPr>
            <a:r>
              <a:rPr lang="tr-TR" sz="1500" dirty="0">
                <a:solidFill>
                  <a:srgbClr val="444444"/>
                </a:solidFill>
                <a:latin typeface="Times New Roman" panose="02020603050405020304" pitchFamily="18" charset="0"/>
                <a:cs typeface="Times New Roman" panose="02020603050405020304" pitchFamily="18" charset="0"/>
              </a:rPr>
              <a:t>2-slideplayer.biz.tr › </a:t>
            </a:r>
            <a:r>
              <a:rPr lang="tr-TR" sz="1500" dirty="0" err="1">
                <a:solidFill>
                  <a:srgbClr val="444444"/>
                </a:solidFill>
                <a:latin typeface="Times New Roman" panose="02020603050405020304" pitchFamily="18" charset="0"/>
                <a:cs typeface="Times New Roman" panose="02020603050405020304" pitchFamily="18" charset="0"/>
              </a:rPr>
              <a:t>slide</a:t>
            </a:r>
            <a:r>
              <a:rPr lang="tr-TR" sz="1500" dirty="0">
                <a:solidFill>
                  <a:srgbClr val="444444"/>
                </a:solidFill>
                <a:latin typeface="Times New Roman" panose="02020603050405020304" pitchFamily="18" charset="0"/>
                <a:cs typeface="Times New Roman" panose="02020603050405020304" pitchFamily="18" charset="0"/>
              </a:rPr>
              <a:t>, Hazırlayan </a:t>
            </a:r>
            <a:r>
              <a:rPr lang="tr-TR" sz="1500" dirty="0" err="1">
                <a:solidFill>
                  <a:srgbClr val="444444"/>
                </a:solidFill>
                <a:latin typeface="Times New Roman" panose="02020603050405020304" pitchFamily="18" charset="0"/>
                <a:cs typeface="Times New Roman" panose="02020603050405020304" pitchFamily="18" charset="0"/>
              </a:rPr>
              <a:t>Yard.Doç.Dr</a:t>
            </a:r>
            <a:r>
              <a:rPr lang="tr-TR" sz="1500" dirty="0">
                <a:solidFill>
                  <a:srgbClr val="444444"/>
                </a:solidFill>
                <a:latin typeface="Times New Roman" panose="02020603050405020304" pitchFamily="18" charset="0"/>
                <a:cs typeface="Times New Roman" panose="02020603050405020304" pitchFamily="18" charset="0"/>
              </a:rPr>
              <a:t>. Cihan SEÇİLMİŞ - </a:t>
            </a:r>
            <a:r>
              <a:rPr lang="tr-TR" sz="1500" dirty="0" err="1">
                <a:solidFill>
                  <a:srgbClr val="444444"/>
                </a:solidFill>
                <a:latin typeface="Times New Roman" panose="02020603050405020304" pitchFamily="18" charset="0"/>
                <a:cs typeface="Times New Roman" panose="02020603050405020304" pitchFamily="18" charset="0"/>
              </a:rPr>
              <a:t>ppt</a:t>
            </a:r>
            <a:r>
              <a:rPr lang="tr-TR" sz="1500" dirty="0">
                <a:solidFill>
                  <a:srgbClr val="444444"/>
                </a:solidFill>
                <a:latin typeface="Times New Roman" panose="02020603050405020304" pitchFamily="18" charset="0"/>
                <a:cs typeface="Times New Roman" panose="02020603050405020304" pitchFamily="18" charset="0"/>
              </a:rPr>
              <a:t> video online ...</a:t>
            </a:r>
            <a:endParaRPr lang="tr-TR" sz="1500" dirty="0">
              <a:solidFill>
                <a:prstClr val="black"/>
              </a:solidFill>
              <a:latin typeface="Times New Roman" panose="02020603050405020304" pitchFamily="18" charset="0"/>
              <a:cs typeface="Times New Roman" panose="02020603050405020304" pitchFamily="18" charset="0"/>
            </a:endParaRPr>
          </a:p>
          <a:p>
            <a:pPr marL="0" indent="0">
              <a:buNone/>
            </a:pPr>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58146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5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7030A0"/>
                </a:solidFill>
              </a:rPr>
              <a:t>I.HAFTA</a:t>
            </a:r>
            <a:endParaRPr lang="tr-TR" dirty="0">
              <a:solidFill>
                <a:srgbClr val="7030A0"/>
              </a:solidFill>
            </a:endParaRPr>
          </a:p>
        </p:txBody>
      </p:sp>
      <p:sp>
        <p:nvSpPr>
          <p:cNvPr id="3" name="İçerik Yer Tutucusu 2"/>
          <p:cNvSpPr>
            <a:spLocks noGrp="1"/>
          </p:cNvSpPr>
          <p:nvPr>
            <p:ph idx="1"/>
          </p:nvPr>
        </p:nvSpPr>
        <p:spPr/>
        <p:txBody>
          <a:bodyPr/>
          <a:lstStyle/>
          <a:p>
            <a:r>
              <a:rPr lang="tr-TR" dirty="0" smtClean="0"/>
              <a:t>TURİZM VE TURİST KAVRAMLARI</a:t>
            </a:r>
          </a:p>
          <a:p>
            <a:r>
              <a:rPr lang="tr-TR" dirty="0" smtClean="0"/>
              <a:t>TURİST TİPOLOJİLERİ</a:t>
            </a:r>
          </a:p>
          <a:p>
            <a:r>
              <a:rPr lang="tr-TR" dirty="0" smtClean="0"/>
              <a:t>TURİZM VE DİĞER BİLİM DALLARI</a:t>
            </a:r>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2700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Turizm sözcüğünün kökeni</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b="0" i="0" dirty="0" smtClean="0">
                <a:solidFill>
                  <a:srgbClr val="333333"/>
                </a:solidFill>
                <a:effectLst/>
                <a:latin typeface="Times New Roman" panose="02020603050405020304" pitchFamily="18" charset="0"/>
              </a:rPr>
              <a:t>	Turizm kavramının kökenini, </a:t>
            </a:r>
            <a:r>
              <a:rPr lang="tr-TR" b="0" i="0" dirty="0" err="1" smtClean="0">
                <a:solidFill>
                  <a:srgbClr val="333333"/>
                </a:solidFill>
                <a:effectLst/>
                <a:latin typeface="Times New Roman" panose="02020603050405020304" pitchFamily="18" charset="0"/>
              </a:rPr>
              <a:t>Latince’de</a:t>
            </a:r>
            <a:r>
              <a:rPr lang="tr-TR" b="0" i="0" dirty="0" smtClean="0">
                <a:solidFill>
                  <a:srgbClr val="333333"/>
                </a:solidFill>
                <a:effectLst/>
                <a:latin typeface="Times New Roman" panose="02020603050405020304" pitchFamily="18" charset="0"/>
              </a:rPr>
              <a:t> dönme hareketini ifade eden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tornus</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sözcüğü oluşturmaktadır. </a:t>
            </a:r>
            <a:r>
              <a:rPr lang="tr-TR" b="0" i="0" dirty="0" err="1" smtClean="0">
                <a:solidFill>
                  <a:srgbClr val="333333"/>
                </a:solidFill>
                <a:effectLst/>
                <a:latin typeface="Times New Roman" panose="02020603050405020304" pitchFamily="18" charset="0"/>
              </a:rPr>
              <a:t>İngilizce’deki</a:t>
            </a:r>
            <a:r>
              <a:rPr lang="tr-TR" b="0" i="0" dirty="0" smtClean="0">
                <a:solidFill>
                  <a:srgbClr val="333333"/>
                </a:solidFill>
                <a:effectLst/>
                <a:latin typeface="Times New Roman" panose="02020603050405020304" pitchFamily="18" charset="0"/>
              </a:rPr>
              <a:t>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touring</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deyimi ile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deyimleri de bu sözcükten türemiştir.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dairesel bir hareketi, bazı site ve yörelerin ziyaretini, iş ve eğlence amacıyla yapılan yer değiştirme hareketini ifade eder.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Touring</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deyimi ise, zevk için yapılan, eğitsel ve kültürel özellik gösteren seyahatler için kullanılır. Özetle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hareket edilen yere dönmek şartıyla yapılan kısa ya da uzun süreli seyahatleri ifade eder. Burada geçen </a:t>
            </a:r>
            <a:r>
              <a:rPr lang="tr-TR" b="0" i="0" dirty="0" smtClean="0">
                <a:solidFill>
                  <a:srgbClr val="C00000"/>
                </a:solidFill>
                <a:effectLst/>
                <a:latin typeface="Times New Roman" panose="02020603050405020304" pitchFamily="18" charset="0"/>
              </a:rPr>
              <a:t>“</a:t>
            </a:r>
            <a:r>
              <a:rPr lang="tr-TR" b="0" i="0" dirty="0" err="1" smtClean="0">
                <a:solidFill>
                  <a:srgbClr val="C00000"/>
                </a:solidFill>
                <a:effectLst/>
                <a:latin typeface="Times New Roman" panose="02020603050405020304" pitchFamily="18" charset="0"/>
              </a:rPr>
              <a:t>tour</a:t>
            </a:r>
            <a:r>
              <a:rPr lang="tr-TR" b="0" i="0" dirty="0" smtClean="0">
                <a:solidFill>
                  <a:srgbClr val="C00000"/>
                </a:solidFill>
                <a:effectLst/>
                <a:latin typeface="Times New Roman" panose="02020603050405020304" pitchFamily="18" charset="0"/>
              </a:rPr>
              <a:t>” </a:t>
            </a:r>
            <a:r>
              <a:rPr lang="tr-TR" b="0" i="0" dirty="0" smtClean="0">
                <a:solidFill>
                  <a:srgbClr val="333333"/>
                </a:solidFill>
                <a:effectLst/>
                <a:latin typeface="Times New Roman" panose="02020603050405020304" pitchFamily="18" charset="0"/>
              </a:rPr>
              <a:t>kökü, bir hareketi, dolaşmayı ve başlangıç yerine geri dönüşü ifade eder. Turizm ve turistik kelimelerinin anlamını açıklamaya, tanımlamaya çalışırken dikkat edilecek ilk unsur;  hareket ve geri dönüş olayıdır. </a:t>
            </a:r>
            <a:r>
              <a:rPr lang="tr-TR" b="0" i="0" dirty="0" err="1" smtClean="0">
                <a:solidFill>
                  <a:srgbClr val="333333"/>
                </a:solidFill>
                <a:effectLst/>
                <a:latin typeface="Times New Roman" panose="02020603050405020304" pitchFamily="18" charset="0"/>
              </a:rPr>
              <a:t>Türkçe’de</a:t>
            </a:r>
            <a:r>
              <a:rPr lang="tr-TR" b="0" i="0" dirty="0" smtClean="0">
                <a:solidFill>
                  <a:srgbClr val="333333"/>
                </a:solidFill>
                <a:effectLst/>
                <a:latin typeface="Times New Roman" panose="02020603050405020304" pitchFamily="18" charset="0"/>
              </a:rPr>
              <a:t> ise </a:t>
            </a:r>
            <a:r>
              <a:rPr lang="tr-TR" b="0" i="0" dirty="0" smtClean="0">
                <a:solidFill>
                  <a:srgbClr val="C00000"/>
                </a:solidFill>
                <a:effectLst/>
                <a:latin typeface="Times New Roman" panose="02020603050405020304" pitchFamily="18" charset="0"/>
              </a:rPr>
              <a:t>“Seyyah” </a:t>
            </a:r>
            <a:r>
              <a:rPr lang="tr-TR" b="0" i="0" dirty="0" smtClean="0">
                <a:solidFill>
                  <a:srgbClr val="333333"/>
                </a:solidFill>
                <a:effectLst/>
                <a:latin typeface="Times New Roman" panose="02020603050405020304" pitchFamily="18" charset="0"/>
              </a:rPr>
              <a:t>kelimesi </a:t>
            </a:r>
            <a:r>
              <a:rPr lang="tr-TR" b="0" i="0" dirty="0" smtClean="0">
                <a:solidFill>
                  <a:srgbClr val="C00000"/>
                </a:solidFill>
                <a:effectLst/>
                <a:latin typeface="Times New Roman" panose="02020603050405020304" pitchFamily="18" charset="0"/>
              </a:rPr>
              <a:t>“turist”, “seyahat” </a:t>
            </a:r>
            <a:r>
              <a:rPr lang="tr-TR" b="0" i="0" dirty="0" smtClean="0">
                <a:solidFill>
                  <a:srgbClr val="333333"/>
                </a:solidFill>
                <a:effectLst/>
                <a:latin typeface="Times New Roman" panose="02020603050405020304" pitchFamily="18" charset="0"/>
              </a:rPr>
              <a:t>kelimesi ise </a:t>
            </a:r>
            <a:r>
              <a:rPr lang="tr-TR" b="0" i="0" dirty="0" smtClean="0">
                <a:solidFill>
                  <a:srgbClr val="C00000"/>
                </a:solidFill>
                <a:effectLst/>
                <a:latin typeface="Times New Roman" panose="02020603050405020304" pitchFamily="18" charset="0"/>
              </a:rPr>
              <a:t>“turizm” </a:t>
            </a:r>
            <a:r>
              <a:rPr lang="tr-TR" b="0" i="0" dirty="0" smtClean="0">
                <a:solidFill>
                  <a:srgbClr val="333333"/>
                </a:solidFill>
                <a:effectLst/>
                <a:latin typeface="Times New Roman" panose="02020603050405020304" pitchFamily="18" charset="0"/>
              </a:rPr>
              <a:t>deyimlerinin karşılığıdır. Her ne kadar </a:t>
            </a:r>
            <a:r>
              <a:rPr lang="tr-TR" b="0" i="0" dirty="0" smtClean="0">
                <a:solidFill>
                  <a:srgbClr val="C00000"/>
                </a:solidFill>
                <a:effectLst/>
                <a:latin typeface="Times New Roman" panose="02020603050405020304" pitchFamily="18" charset="0"/>
              </a:rPr>
              <a:t>“turist”, “turizm”, “turistik” </a:t>
            </a:r>
            <a:r>
              <a:rPr lang="tr-TR" b="0" i="0" dirty="0" smtClean="0">
                <a:solidFill>
                  <a:srgbClr val="333333"/>
                </a:solidFill>
                <a:effectLst/>
                <a:latin typeface="Times New Roman" panose="02020603050405020304" pitchFamily="18" charset="0"/>
              </a:rPr>
              <a:t>kavramları ilk kez İngilizler tarafından kullanılmışsa da ana dilimize bu deyimler, </a:t>
            </a:r>
            <a:r>
              <a:rPr lang="tr-TR" b="0" i="0" dirty="0" err="1" smtClean="0">
                <a:solidFill>
                  <a:srgbClr val="333333"/>
                </a:solidFill>
                <a:effectLst/>
                <a:latin typeface="Times New Roman" panose="02020603050405020304" pitchFamily="18" charset="0"/>
              </a:rPr>
              <a:t>Fransızca’dan</a:t>
            </a:r>
            <a:r>
              <a:rPr lang="tr-TR" b="0" i="0" dirty="0" smtClean="0">
                <a:solidFill>
                  <a:srgbClr val="333333"/>
                </a:solidFill>
                <a:effectLst/>
                <a:latin typeface="Times New Roman" panose="02020603050405020304" pitchFamily="18" charset="0"/>
              </a:rPr>
              <a:t> gelip yerleşmiş ve tutunmuşlardır.</a:t>
            </a:r>
          </a:p>
          <a:p>
            <a:pPr marL="0" indent="0">
              <a:buNone/>
            </a:pPr>
            <a:r>
              <a:rPr lang="tr-TR" dirty="0">
                <a:solidFill>
                  <a:srgbClr val="333333"/>
                </a:solidFill>
                <a:latin typeface="Times New Roman" panose="02020603050405020304" pitchFamily="18" charset="0"/>
              </a:rPr>
              <a:t>	</a:t>
            </a:r>
            <a:r>
              <a:rPr lang="tr-TR" dirty="0" smtClean="0">
                <a:solidFill>
                  <a:srgbClr val="333333"/>
                </a:solidFill>
                <a:latin typeface="Times New Roman" panose="02020603050405020304" pitchFamily="18" charset="0"/>
              </a:rPr>
              <a:t>Dilimize yerleşmiş olan turnike, tur atmak, tornistan gibi sözcükler de yine </a:t>
            </a:r>
            <a:r>
              <a:rPr lang="tr-TR" dirty="0" err="1" smtClean="0">
                <a:solidFill>
                  <a:srgbClr val="333333"/>
                </a:solidFill>
                <a:latin typeface="Times New Roman" panose="02020603050405020304" pitchFamily="18" charset="0"/>
              </a:rPr>
              <a:t>tornus</a:t>
            </a:r>
            <a:r>
              <a:rPr lang="tr-TR" dirty="0" smtClean="0">
                <a:solidFill>
                  <a:srgbClr val="333333"/>
                </a:solidFill>
                <a:latin typeface="Times New Roman" panose="02020603050405020304" pitchFamily="18" charset="0"/>
              </a:rPr>
              <a:t> ifadesinden türetilmiştir.</a:t>
            </a:r>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26184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74128"/>
          </a:xfrm>
        </p:spPr>
        <p:txBody>
          <a:bodyPr/>
          <a:lstStyle/>
          <a:p>
            <a:r>
              <a:rPr lang="tr-TR" dirty="0"/>
              <a:t>TURİZM KAVRAMI</a:t>
            </a:r>
          </a:p>
        </p:txBody>
      </p:sp>
      <p:sp>
        <p:nvSpPr>
          <p:cNvPr id="3" name="İçerik Yer Tutucusu 2"/>
          <p:cNvSpPr>
            <a:spLocks noGrp="1"/>
          </p:cNvSpPr>
          <p:nvPr>
            <p:ph idx="1"/>
          </p:nvPr>
        </p:nvSpPr>
        <p:spPr>
          <a:xfrm>
            <a:off x="838200" y="1239254"/>
            <a:ext cx="10515600" cy="4937709"/>
          </a:xfrm>
        </p:spPr>
        <p:txBody>
          <a:bodyPr>
            <a:normAutofit fontScale="92500" lnSpcReduction="20000"/>
          </a:bodyPr>
          <a:lstStyle/>
          <a:p>
            <a:r>
              <a:rPr lang="tr-TR" b="0" i="0" dirty="0" smtClean="0">
                <a:solidFill>
                  <a:srgbClr val="444444"/>
                </a:solidFill>
                <a:effectLst/>
                <a:latin typeface="Times New Roman" panose="02020603050405020304" pitchFamily="18" charset="0"/>
                <a:cs typeface="Times New Roman" panose="02020603050405020304" pitchFamily="18" charset="0"/>
              </a:rPr>
              <a:t>İnsanların devamlı ikamet ettikleri, çalıştıkları ve her zamanki olağan ihtiyaçlarını karşıladıkları yerlerin dışına seyahatleri ve buralardaki genellikle turizm işletmelerinin ürettiği hizmet ve malları satın almalarıyla ilgili olayların ve ilişkilerin tümüne turizm denir.</a:t>
            </a:r>
          </a:p>
          <a:p>
            <a:r>
              <a:rPr lang="tr-TR" b="0" i="0" dirty="0" smtClean="0">
                <a:solidFill>
                  <a:srgbClr val="444444"/>
                </a:solidFill>
                <a:effectLst/>
                <a:latin typeface="Times New Roman" panose="02020603050405020304" pitchFamily="18" charset="0"/>
                <a:cs typeface="Times New Roman" panose="02020603050405020304" pitchFamily="18" charset="0"/>
              </a:rPr>
              <a:t>Ancak bugüne kadar en çok sözü edilen ve OECD tarafından da benimsenen tanım Prof. Dr. </a:t>
            </a:r>
            <a:r>
              <a:rPr lang="tr-TR" b="0" i="0" dirty="0" err="1" smtClean="0">
                <a:solidFill>
                  <a:srgbClr val="444444"/>
                </a:solidFill>
                <a:effectLst/>
                <a:latin typeface="Times New Roman" panose="02020603050405020304" pitchFamily="18" charset="0"/>
                <a:cs typeface="Times New Roman" panose="02020603050405020304" pitchFamily="18" charset="0"/>
              </a:rPr>
              <a:t>Walter</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0" i="0" dirty="0" err="1" smtClean="0">
                <a:solidFill>
                  <a:srgbClr val="444444"/>
                </a:solidFill>
                <a:effectLst/>
                <a:latin typeface="Times New Roman" panose="02020603050405020304" pitchFamily="18" charset="0"/>
                <a:cs typeface="Times New Roman" panose="02020603050405020304" pitchFamily="18" charset="0"/>
              </a:rPr>
              <a:t>Hunziker'in</a:t>
            </a:r>
            <a:r>
              <a:rPr lang="tr-TR" b="0" i="0" dirty="0" smtClean="0">
                <a:solidFill>
                  <a:srgbClr val="444444"/>
                </a:solidFill>
                <a:effectLst/>
                <a:latin typeface="Times New Roman" panose="02020603050405020304" pitchFamily="18" charset="0"/>
                <a:cs typeface="Times New Roman" panose="02020603050405020304" pitchFamily="18" charset="0"/>
              </a:rPr>
              <a:t> 1941 yılında yaptığı </a:t>
            </a:r>
            <a:r>
              <a:rPr lang="tr-TR" b="0" i="0" dirty="0" err="1" smtClean="0">
                <a:solidFill>
                  <a:srgbClr val="444444"/>
                </a:solidFill>
                <a:effectLst/>
                <a:latin typeface="Times New Roman" panose="02020603050405020304" pitchFamily="18" charset="0"/>
                <a:cs typeface="Times New Roman" panose="02020603050405020304" pitchFamily="18" charset="0"/>
              </a:rPr>
              <a:t>tanımdır.Bu</a:t>
            </a:r>
            <a:r>
              <a:rPr lang="tr-TR" b="0" i="0" dirty="0" smtClean="0">
                <a:solidFill>
                  <a:srgbClr val="444444"/>
                </a:solidFill>
                <a:effectLst/>
                <a:latin typeface="Times New Roman" panose="02020603050405020304" pitchFamily="18" charset="0"/>
                <a:cs typeface="Times New Roman" panose="02020603050405020304" pitchFamily="18" charset="0"/>
              </a:rPr>
              <a:t> tanıma göre Turizm : «Para kazanma amacına dayanmayan ve devamlı kalış biçimine dönüşmemek kaydıyla, yabancıların bir yerde konaklamalarından ve bir yere seyahatlerinden doğan olay ve ilgilerin tümüdür.</a:t>
            </a:r>
          </a:p>
          <a:p>
            <a:r>
              <a:rPr lang="tr-TR" b="0" i="0" dirty="0" smtClean="0">
                <a:solidFill>
                  <a:srgbClr val="444444"/>
                </a:solidFill>
                <a:effectLst/>
                <a:latin typeface="Times New Roman" panose="02020603050405020304" pitchFamily="18" charset="0"/>
                <a:cs typeface="Times New Roman" panose="02020603050405020304" pitchFamily="18" charset="0"/>
              </a:rPr>
              <a:t>Turizm, sürekli yaşanan yer dışında, ticari kazanç amacına dayanmayan nedenlerle yapılan ve yirmi dört saati aşan veya en az bir gecelemeden oluşan geçici seyahat ve konaklamaların ortaya çıkardığı ekonomik ve sosyal nitelikli ilişkilerin bütünüdü</a:t>
            </a:r>
            <a:r>
              <a:rPr lang="tr-TR" b="0" i="0" dirty="0" smtClean="0">
                <a:solidFill>
                  <a:srgbClr val="444444"/>
                </a:solidFill>
                <a:effectLst/>
                <a:latin typeface="Open Sans"/>
              </a:rPr>
              <a:t>r.</a:t>
            </a:r>
            <a:r>
              <a:rPr lang="tr-TR" dirty="0" smtClean="0"/>
              <a:t/>
            </a:r>
            <a:br>
              <a:rPr lang="tr-TR" dirty="0" smtClean="0"/>
            </a:br>
            <a:r>
              <a:rPr lang="tr-TR" dirty="0" smtClean="0"/>
              <a:t/>
            </a:r>
            <a:br>
              <a:rPr lang="tr-TR" dirty="0" smtClean="0"/>
            </a:br>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874919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74917"/>
          </a:xfrm>
        </p:spPr>
        <p:txBody>
          <a:bodyPr>
            <a:normAutofit fontScale="90000"/>
          </a:bodyPr>
          <a:lstStyle/>
          <a:p>
            <a:r>
              <a:rPr lang="tr-TR" b="1" i="0" dirty="0" smtClean="0">
                <a:solidFill>
                  <a:srgbClr val="444444"/>
                </a:solidFill>
                <a:effectLst/>
                <a:latin typeface="Open Sans"/>
              </a:rPr>
              <a:t/>
            </a:r>
            <a:br>
              <a:rPr lang="tr-TR" b="1" i="0" dirty="0" smtClean="0">
                <a:solidFill>
                  <a:srgbClr val="444444"/>
                </a:solidFill>
                <a:effectLst/>
                <a:latin typeface="Open Sans"/>
              </a:rPr>
            </a:br>
            <a:r>
              <a:rPr lang="tr-TR" b="1" i="0" dirty="0" smtClean="0">
                <a:solidFill>
                  <a:srgbClr val="444444"/>
                </a:solidFill>
                <a:effectLst/>
                <a:latin typeface="Open Sans"/>
              </a:rPr>
              <a:t>Turizm Kavramının Özellikleri</a:t>
            </a:r>
            <a:endParaRPr lang="tr-TR" dirty="0"/>
          </a:p>
        </p:txBody>
      </p:sp>
      <p:sp>
        <p:nvSpPr>
          <p:cNvPr id="3" name="İçerik Yer Tutucusu 2"/>
          <p:cNvSpPr>
            <a:spLocks noGrp="1"/>
          </p:cNvSpPr>
          <p:nvPr>
            <p:ph idx="1"/>
          </p:nvPr>
        </p:nvSpPr>
        <p:spPr>
          <a:xfrm>
            <a:off x="838200" y="2346157"/>
            <a:ext cx="10515600" cy="3830805"/>
          </a:xfrm>
        </p:spPr>
        <p:txBody>
          <a:bodyPr/>
          <a:lstStyle/>
          <a:p>
            <a:r>
              <a:rPr lang="tr-TR" b="0" i="0" dirty="0" smtClean="0">
                <a:solidFill>
                  <a:srgbClr val="444444"/>
                </a:solidFill>
                <a:effectLst/>
                <a:latin typeface="Times New Roman" panose="02020603050405020304" pitchFamily="18" charset="0"/>
                <a:cs typeface="Times New Roman" panose="02020603050405020304" pitchFamily="18" charset="0"/>
              </a:rPr>
              <a:t>Seyahatin devamlı ikamet edilen, çalışılan ve günlük gereksinimlerin karşılandıkları yerlerin dışında yapılması,</a:t>
            </a:r>
          </a:p>
          <a:p>
            <a:r>
              <a:rPr lang="tr-TR" b="0" i="0" dirty="0" smtClean="0">
                <a:solidFill>
                  <a:srgbClr val="444444"/>
                </a:solidFill>
                <a:effectLst/>
                <a:latin typeface="Times New Roman" panose="02020603050405020304" pitchFamily="18" charset="0"/>
                <a:cs typeface="Times New Roman" panose="02020603050405020304" pitchFamily="18" charset="0"/>
              </a:rPr>
              <a:t>Konaklama sırasında genellikle turizm işletmelerinin ürettiği hizmet ve malların talep edilmesi,</a:t>
            </a:r>
          </a:p>
          <a:p>
            <a:r>
              <a:rPr lang="tr-TR" b="0" i="0" dirty="0" smtClean="0">
                <a:solidFill>
                  <a:srgbClr val="444444"/>
                </a:solidFill>
                <a:effectLst/>
                <a:latin typeface="Times New Roman" panose="02020603050405020304" pitchFamily="18" charset="0"/>
                <a:cs typeface="Times New Roman" panose="02020603050405020304" pitchFamily="18" charset="0"/>
              </a:rPr>
              <a:t>Konaklamanın geçici olması,</a:t>
            </a:r>
          </a:p>
          <a:p>
            <a:r>
              <a:rPr lang="tr-TR" b="0" i="0" dirty="0" smtClean="0">
                <a:solidFill>
                  <a:srgbClr val="444444"/>
                </a:solidFill>
                <a:effectLst/>
                <a:latin typeface="Times New Roman" panose="02020603050405020304" pitchFamily="18" charset="0"/>
                <a:cs typeface="Times New Roman" panose="02020603050405020304" pitchFamily="18" charset="0"/>
              </a:rPr>
              <a:t>Seyahatin gelir elde etmek için yapılmaması gerekmektedir.</a:t>
            </a:r>
            <a:endParaRPr lang="tr-TR" dirty="0">
              <a:latin typeface="Times New Roman" panose="02020603050405020304" pitchFamily="18" charset="0"/>
              <a:cs typeface="Times New Roman" panose="02020603050405020304" pitchFamily="18" charset="0"/>
            </a:endParaRPr>
          </a:p>
        </p:txBody>
      </p:sp>
      <p:pic>
        <p:nvPicPr>
          <p:cNvPr id="5"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966627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TURİST KAVRAMI</a:t>
            </a:r>
            <a:endParaRPr lang="tr-TR" dirty="0"/>
          </a:p>
        </p:txBody>
      </p:sp>
      <p:sp>
        <p:nvSpPr>
          <p:cNvPr id="3" name="İçerik Yer Tutucusu 2"/>
          <p:cNvSpPr>
            <a:spLocks noGrp="1"/>
          </p:cNvSpPr>
          <p:nvPr>
            <p:ph idx="1"/>
          </p:nvPr>
        </p:nvSpPr>
        <p:spPr>
          <a:xfrm>
            <a:off x="838200" y="1419726"/>
            <a:ext cx="10515600" cy="4757237"/>
          </a:xfrm>
        </p:spPr>
        <p:txBody>
          <a:bodyPr>
            <a:normAutofit fontScale="92500" lnSpcReduction="20000"/>
          </a:bodyPr>
          <a:lstStyle/>
          <a:p>
            <a:r>
              <a:rPr lang="tr-TR" b="0" i="0" dirty="0" smtClean="0">
                <a:solidFill>
                  <a:srgbClr val="444444"/>
                </a:solidFill>
                <a:effectLst/>
                <a:latin typeface="Times New Roman" panose="02020603050405020304" pitchFamily="18" charset="0"/>
                <a:cs typeface="Times New Roman" panose="02020603050405020304" pitchFamily="18" charset="0"/>
              </a:rPr>
              <a:t>Ziyaret ettiği ülkede en az 24 saat kalan, sürekli ikamet etmek ve gelir elde etmekten farklı bir amaç ile yaşadığı yerden ayrılan ve tüketici olarak seyahat eden kimsedir.</a:t>
            </a:r>
          </a:p>
          <a:p>
            <a:r>
              <a:rPr lang="tr-TR" b="1" i="0" dirty="0" smtClean="0">
                <a:solidFill>
                  <a:srgbClr val="444444"/>
                </a:solidFill>
                <a:effectLst/>
                <a:latin typeface="Times New Roman" panose="02020603050405020304" pitchFamily="18" charset="0"/>
                <a:cs typeface="Times New Roman" panose="02020603050405020304" pitchFamily="18" charset="0"/>
              </a:rPr>
              <a:t>22747 sayılı Seyahat </a:t>
            </a:r>
            <a:r>
              <a:rPr lang="tr-TR" b="1" i="0" dirty="0" err="1" smtClean="0">
                <a:solidFill>
                  <a:srgbClr val="444444"/>
                </a:solidFill>
                <a:effectLst/>
                <a:latin typeface="Times New Roman" panose="02020603050405020304" pitchFamily="18" charset="0"/>
                <a:cs typeface="Times New Roman" panose="02020603050405020304" pitchFamily="18" charset="0"/>
              </a:rPr>
              <a:t>Acentaları</a:t>
            </a:r>
            <a:r>
              <a:rPr lang="tr-TR" b="1" i="0" dirty="0" smtClean="0">
                <a:solidFill>
                  <a:srgbClr val="444444"/>
                </a:solidFill>
                <a:effectLst/>
                <a:latin typeface="Times New Roman" panose="02020603050405020304" pitchFamily="18" charset="0"/>
                <a:cs typeface="Times New Roman" panose="02020603050405020304" pitchFamily="18" charset="0"/>
              </a:rPr>
              <a:t> Yönetmeliği’nde turist;</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b="0" i="0" dirty="0" smtClean="0">
                <a:solidFill>
                  <a:srgbClr val="444444"/>
                </a:solidFill>
                <a:effectLst/>
                <a:latin typeface="Times New Roman" panose="02020603050405020304" pitchFamily="18" charset="0"/>
                <a:cs typeface="Times New Roman" panose="02020603050405020304" pitchFamily="18" charset="0"/>
              </a:rPr>
              <a:t>Para kazanma amacı olmaksızın, dinlenmek, eğlenmek ya da kültürel, bilimsel, sportif, idari, diplomatik, dinsel, sıhhi </a:t>
            </a:r>
            <a:r>
              <a:rPr lang="tr-TR" b="0" i="0" dirty="0" err="1" smtClean="0">
                <a:solidFill>
                  <a:srgbClr val="444444"/>
                </a:solidFill>
                <a:effectLst/>
                <a:latin typeface="Times New Roman" panose="02020603050405020304" pitchFamily="18" charset="0"/>
                <a:cs typeface="Times New Roman" panose="02020603050405020304" pitchFamily="18" charset="0"/>
              </a:rPr>
              <a:t>vb</a:t>
            </a:r>
            <a:r>
              <a:rPr lang="tr-TR" b="0" i="0" dirty="0" smtClean="0">
                <a:solidFill>
                  <a:srgbClr val="444444"/>
                </a:solidFill>
                <a:effectLst/>
                <a:latin typeface="Times New Roman" panose="02020603050405020304" pitchFamily="18" charset="0"/>
                <a:cs typeface="Times New Roman" panose="02020603050405020304" pitchFamily="18" charset="0"/>
              </a:rPr>
              <a:t> nedenlerle oturduğu yer dışına geçici olarak çıkan ve tüketici olarak belirli bir süre seyahat edip kalan ve yeniden ikametgahına dönen kimsedir.</a:t>
            </a:r>
          </a:p>
          <a:p>
            <a:r>
              <a:rPr lang="tr-TR" b="1" i="0" dirty="0" smtClean="0">
                <a:solidFill>
                  <a:srgbClr val="444444"/>
                </a:solidFill>
                <a:effectLst/>
                <a:latin typeface="Times New Roman" panose="02020603050405020304" pitchFamily="18" charset="0"/>
                <a:cs typeface="Times New Roman" panose="02020603050405020304" pitchFamily="18" charset="0"/>
              </a:rPr>
              <a:t>OECD tanımında turist olarak kabul olunan kişilerin nitelikleri</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r>
              <a:rPr lang="tr-TR" b="0" i="0" dirty="0" smtClean="0">
                <a:solidFill>
                  <a:srgbClr val="444444"/>
                </a:solidFill>
                <a:effectLst/>
                <a:latin typeface="Times New Roman" panose="02020603050405020304" pitchFamily="18" charset="0"/>
                <a:cs typeface="Times New Roman" panose="02020603050405020304" pitchFamily="18" charset="0"/>
              </a:rPr>
              <a:t>Zevki için, tatil gayesiyle, ailevi, sıhhi ve benzeri sebeplerden seyahat </a:t>
            </a:r>
            <a:r>
              <a:rPr lang="tr-TR" b="0" i="0" dirty="0" err="1" smtClean="0">
                <a:solidFill>
                  <a:srgbClr val="444444"/>
                </a:solidFill>
                <a:effectLst/>
                <a:latin typeface="Times New Roman" panose="02020603050405020304" pitchFamily="18" charset="0"/>
                <a:cs typeface="Times New Roman" panose="02020603050405020304" pitchFamily="18" charset="0"/>
              </a:rPr>
              <a:t>edenler;Bilimsel</a:t>
            </a:r>
            <a:r>
              <a:rPr lang="tr-TR" b="0" i="0" dirty="0" smtClean="0">
                <a:solidFill>
                  <a:srgbClr val="444444"/>
                </a:solidFill>
                <a:effectLst/>
                <a:latin typeface="Times New Roman" panose="02020603050405020304" pitchFamily="18" charset="0"/>
                <a:cs typeface="Times New Roman" panose="02020603050405020304" pitchFamily="18" charset="0"/>
              </a:rPr>
              <a:t>, idari, diplomatik, dini, sportif ve benzeri sebeplerle veya bu çeşit toplantılara katılmak amacı ile seyahat </a:t>
            </a:r>
            <a:r>
              <a:rPr lang="tr-TR" b="0" i="0" dirty="0" err="1" smtClean="0">
                <a:solidFill>
                  <a:srgbClr val="444444"/>
                </a:solidFill>
                <a:effectLst/>
                <a:latin typeface="Times New Roman" panose="02020603050405020304" pitchFamily="18" charset="0"/>
                <a:cs typeface="Times New Roman" panose="02020603050405020304" pitchFamily="18" charset="0"/>
              </a:rPr>
              <a:t>edenler;İş</a:t>
            </a:r>
            <a:r>
              <a:rPr lang="tr-TR" b="0" i="0" dirty="0" smtClean="0">
                <a:solidFill>
                  <a:srgbClr val="444444"/>
                </a:solidFill>
                <a:effectLst/>
                <a:latin typeface="Times New Roman" panose="02020603050405020304" pitchFamily="18" charset="0"/>
                <a:cs typeface="Times New Roman" panose="02020603050405020304" pitchFamily="18" charset="0"/>
              </a:rPr>
              <a:t> seyahati (</a:t>
            </a:r>
            <a:r>
              <a:rPr lang="tr-TR" b="0" i="0" dirty="0" err="1" smtClean="0">
                <a:solidFill>
                  <a:srgbClr val="444444"/>
                </a:solidFill>
                <a:effectLst/>
                <a:latin typeface="Times New Roman" panose="02020603050405020304" pitchFamily="18" charset="0"/>
                <a:cs typeface="Times New Roman" panose="02020603050405020304" pitchFamily="18" charset="0"/>
              </a:rPr>
              <a:t>business</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0" i="0" dirty="0" err="1" smtClean="0">
                <a:solidFill>
                  <a:srgbClr val="444444"/>
                </a:solidFill>
                <a:effectLst/>
                <a:latin typeface="Times New Roman" panose="02020603050405020304" pitchFamily="18" charset="0"/>
                <a:cs typeface="Times New Roman" panose="02020603050405020304" pitchFamily="18" charset="0"/>
              </a:rPr>
              <a:t>yapanlar;Deniz</a:t>
            </a:r>
            <a:r>
              <a:rPr lang="tr-TR" b="0" i="0" dirty="0" smtClean="0">
                <a:solidFill>
                  <a:srgbClr val="444444"/>
                </a:solidFill>
                <a:effectLst/>
                <a:latin typeface="Times New Roman" panose="02020603050405020304" pitchFamily="18" charset="0"/>
                <a:cs typeface="Times New Roman" panose="02020603050405020304" pitchFamily="18" charset="0"/>
              </a:rPr>
              <a:t> gezileri (</a:t>
            </a:r>
            <a:r>
              <a:rPr lang="tr-TR" b="0" i="0" dirty="0" err="1" smtClean="0">
                <a:solidFill>
                  <a:srgbClr val="444444"/>
                </a:solidFill>
                <a:effectLst/>
                <a:latin typeface="Times New Roman" panose="02020603050405020304" pitchFamily="18" charset="0"/>
                <a:cs typeface="Times New Roman" panose="02020603050405020304" pitchFamily="18" charset="0"/>
              </a:rPr>
              <a:t>Sea</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0" i="0" dirty="0" err="1" smtClean="0">
                <a:solidFill>
                  <a:srgbClr val="444444"/>
                </a:solidFill>
                <a:effectLst/>
                <a:latin typeface="Times New Roman" panose="02020603050405020304" pitchFamily="18" charset="0"/>
                <a:cs typeface="Times New Roman" panose="02020603050405020304" pitchFamily="18" charset="0"/>
              </a:rPr>
              <a:t>cruise</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0" i="0" dirty="0" err="1" smtClean="0">
                <a:solidFill>
                  <a:srgbClr val="444444"/>
                </a:solidFill>
                <a:effectLst/>
                <a:latin typeface="Times New Roman" panose="02020603050405020304" pitchFamily="18" charset="0"/>
                <a:cs typeface="Times New Roman" panose="02020603050405020304" pitchFamily="18" charset="0"/>
              </a:rPr>
              <a:t>yapanlarGünübirlikçiler</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0" i="0" dirty="0" err="1" smtClean="0">
                <a:solidFill>
                  <a:srgbClr val="444444"/>
                </a:solidFill>
                <a:effectLst/>
                <a:latin typeface="Times New Roman" panose="02020603050405020304" pitchFamily="18" charset="0"/>
                <a:cs typeface="Times New Roman" panose="02020603050405020304" pitchFamily="18" charset="0"/>
              </a:rPr>
              <a:t>Ekskürsiyonistler</a:t>
            </a:r>
            <a:r>
              <a:rPr lang="tr-TR" b="0" i="0" dirty="0" smtClean="0">
                <a:solidFill>
                  <a:srgbClr val="444444"/>
                </a:solidFill>
                <a:effectLst/>
                <a:latin typeface="Times New Roman" panose="02020603050405020304" pitchFamily="18" charset="0"/>
                <a:cs typeface="Times New Roman" panose="02020603050405020304" pitchFamily="18" charset="0"/>
              </a:rPr>
              <a:t>).</a:t>
            </a:r>
          </a:p>
          <a:p>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8034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smtClean="0">
                <a:latin typeface="Times New Roman" panose="02020603050405020304" pitchFamily="18" charset="0"/>
                <a:cs typeface="Times New Roman" panose="02020603050405020304" pitchFamily="18" charset="0"/>
              </a:rPr>
              <a:t>*TURİST OLARAK KABUL EDİLENLER</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*TURİST OLARAK KABUL EDİLMEYENLER</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407695"/>
            <a:ext cx="10515600" cy="4769268"/>
          </a:xfrm>
        </p:spPr>
        <p:txBody>
          <a:bodyPr>
            <a:normAutofit fontScale="85000" lnSpcReduction="20000"/>
          </a:bodyPr>
          <a:lstStyle/>
          <a:p>
            <a:pPr marL="0" indent="0">
              <a:buNone/>
            </a:pPr>
            <a:r>
              <a:rPr lang="tr-TR" sz="2500" b="1" dirty="0" smtClean="0">
                <a:latin typeface="Times New Roman" panose="02020603050405020304" pitchFamily="18" charset="0"/>
                <a:cs typeface="Times New Roman" panose="02020603050405020304" pitchFamily="18" charset="0"/>
              </a:rPr>
              <a:t>*TURİST OLARAK KABUL EDİLENLER</a:t>
            </a:r>
          </a:p>
          <a:p>
            <a:pPr marL="0" indent="0">
              <a:buNone/>
            </a:pPr>
            <a:r>
              <a:rPr lang="tr-TR" dirty="0" smtClean="0">
                <a:latin typeface="Times New Roman" panose="02020603050405020304" pitchFamily="18" charset="0"/>
                <a:cs typeface="Times New Roman" panose="02020603050405020304" pitchFamily="18" charset="0"/>
              </a:rPr>
              <a:t>1-Zevk, ailevi nedenler, sağlık amacıyla vb. yolculuk edenler,</a:t>
            </a:r>
          </a:p>
          <a:p>
            <a:pPr marL="0" indent="0">
              <a:buNone/>
            </a:pPr>
            <a:r>
              <a:rPr lang="tr-TR" dirty="0" smtClean="0">
                <a:latin typeface="Times New Roman" panose="02020603050405020304" pitchFamily="18" charset="0"/>
                <a:cs typeface="Times New Roman" panose="02020603050405020304" pitchFamily="18" charset="0"/>
              </a:rPr>
              <a:t>2-Bilimsel, idari, dini, sportif nedenlerle veya bu çeşit toplantılara katılmak amacıyla yolculuk edenler,</a:t>
            </a:r>
          </a:p>
          <a:p>
            <a:pPr marL="0" indent="0">
              <a:buNone/>
            </a:pPr>
            <a:r>
              <a:rPr lang="tr-TR" dirty="0" smtClean="0">
                <a:latin typeface="Times New Roman" panose="02020603050405020304" pitchFamily="18" charset="0"/>
                <a:cs typeface="Times New Roman" panose="02020603050405020304" pitchFamily="18" charset="0"/>
              </a:rPr>
              <a:t>3-Ticari nedenlerle yolculuk edenler,</a:t>
            </a:r>
          </a:p>
          <a:p>
            <a:pPr marL="0" indent="0">
              <a:buNone/>
            </a:pPr>
            <a:r>
              <a:rPr lang="tr-TR" dirty="0" smtClean="0">
                <a:latin typeface="Times New Roman" panose="02020603050405020304" pitchFamily="18" charset="0"/>
                <a:cs typeface="Times New Roman" panose="02020603050405020304" pitchFamily="18" charset="0"/>
              </a:rPr>
              <a:t>4-Deniz gezileri ile gelenler, bu gezi süresi 24 saatten az olsa bile turist sayılırlar.</a:t>
            </a:r>
          </a:p>
          <a:p>
            <a:pPr marL="0" indent="0">
              <a:buNone/>
            </a:pPr>
            <a:r>
              <a:rPr lang="tr-TR" sz="2400" b="1" dirty="0">
                <a:solidFill>
                  <a:prstClr val="black"/>
                </a:solidFill>
                <a:latin typeface="Times New Roman" panose="02020603050405020304" pitchFamily="18" charset="0"/>
                <a:ea typeface="+mj-ea"/>
                <a:cs typeface="Times New Roman" panose="02020603050405020304" pitchFamily="18" charset="0"/>
              </a:rPr>
              <a:t>*TURİST OLARAK KABUL </a:t>
            </a:r>
            <a:r>
              <a:rPr lang="tr-TR" sz="2400" b="1" dirty="0" smtClean="0">
                <a:solidFill>
                  <a:prstClr val="black"/>
                </a:solidFill>
                <a:latin typeface="Times New Roman" panose="02020603050405020304" pitchFamily="18" charset="0"/>
                <a:ea typeface="+mj-ea"/>
                <a:cs typeface="Times New Roman" panose="02020603050405020304" pitchFamily="18" charset="0"/>
              </a:rPr>
              <a:t>EDİLMEYENLER</a:t>
            </a:r>
          </a:p>
          <a:p>
            <a:pPr marL="0" indent="0">
              <a:buNone/>
            </a:pPr>
            <a:r>
              <a:rPr lang="tr-TR" b="1" dirty="0" smtClean="0">
                <a:latin typeface="Times New Roman" panose="02020603050405020304" pitchFamily="18" charset="0"/>
                <a:cs typeface="Times New Roman" panose="02020603050405020304" pitchFamily="18" charset="0"/>
              </a:rPr>
              <a:t>1-</a:t>
            </a:r>
            <a:r>
              <a:rPr lang="tr-TR" b="0" i="0" dirty="0" smtClean="0">
                <a:solidFill>
                  <a:srgbClr val="444444"/>
                </a:solidFill>
                <a:effectLst/>
                <a:latin typeface="Times New Roman" panose="02020603050405020304" pitchFamily="18" charset="0"/>
                <a:cs typeface="Times New Roman" panose="02020603050405020304" pitchFamily="18" charset="0"/>
              </a:rPr>
              <a:t> Bir iş yapmak veya bir işte çalışmak için seyahat edenler,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2-</a:t>
            </a:r>
            <a:r>
              <a:rPr lang="tr-TR" b="0" i="0" dirty="0" smtClean="0">
                <a:solidFill>
                  <a:srgbClr val="444444"/>
                </a:solidFill>
                <a:effectLst/>
                <a:latin typeface="Times New Roman" panose="02020603050405020304" pitchFamily="18" charset="0"/>
                <a:cs typeface="Times New Roman" panose="02020603050405020304" pitchFamily="18" charset="0"/>
              </a:rPr>
              <a:t> Bir ülkede kamu adına görevlendirilenler,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3-</a:t>
            </a:r>
            <a:r>
              <a:rPr lang="tr-TR" b="0" i="0" dirty="0" smtClean="0">
                <a:solidFill>
                  <a:srgbClr val="444444"/>
                </a:solidFill>
                <a:effectLst/>
                <a:latin typeface="Times New Roman" panose="02020603050405020304" pitchFamily="18" charset="0"/>
                <a:cs typeface="Times New Roman" panose="02020603050405020304" pitchFamily="18" charset="0"/>
              </a:rPr>
              <a:t> Ülkede devamlı yerleşmek için gelenler,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4-</a:t>
            </a:r>
            <a:r>
              <a:rPr lang="tr-TR" b="0" i="0" dirty="0" smtClean="0">
                <a:solidFill>
                  <a:srgbClr val="444444"/>
                </a:solidFill>
                <a:effectLst/>
                <a:latin typeface="Times New Roman" panose="02020603050405020304" pitchFamily="18" charset="0"/>
                <a:cs typeface="Times New Roman" panose="02020603050405020304" pitchFamily="18" charset="0"/>
              </a:rPr>
              <a:t> Eğitim-öğretim için gelenler,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5-</a:t>
            </a:r>
            <a:r>
              <a:rPr lang="tr-TR" b="0" i="0" dirty="0" smtClean="0">
                <a:solidFill>
                  <a:srgbClr val="444444"/>
                </a:solidFill>
                <a:effectLst/>
                <a:latin typeface="Times New Roman" panose="02020603050405020304" pitchFamily="18" charset="0"/>
                <a:cs typeface="Times New Roman" panose="02020603050405020304" pitchFamily="18" charset="0"/>
              </a:rPr>
              <a:t> Bir ülkede durmaksızın transit geçenler, yolcular,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6-</a:t>
            </a:r>
            <a:r>
              <a:rPr lang="tr-TR" b="0" i="0" dirty="0" smtClean="0">
                <a:solidFill>
                  <a:srgbClr val="444444"/>
                </a:solidFill>
                <a:effectLst/>
                <a:latin typeface="Times New Roman" panose="02020603050405020304" pitchFamily="18" charset="0"/>
                <a:cs typeface="Times New Roman" panose="02020603050405020304" pitchFamily="18" charset="0"/>
              </a:rPr>
              <a:t> Mülteciler, göçmenler, yabancı bir ülkede bulunan askerler.</a:t>
            </a:r>
            <a:endParaRPr lang="tr-TR" b="1" dirty="0">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58238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78664"/>
          </a:xfrm>
        </p:spPr>
        <p:txBody>
          <a:bodyPr>
            <a:normAutofit/>
          </a:bodyPr>
          <a:lstStyle/>
          <a:p>
            <a:r>
              <a:rPr lang="tr-TR" sz="2400" b="1" i="0" dirty="0" smtClean="0">
                <a:solidFill>
                  <a:srgbClr val="444444"/>
                </a:solidFill>
                <a:effectLst/>
                <a:latin typeface="Times New Roman" panose="02020603050405020304" pitchFamily="18" charset="0"/>
                <a:cs typeface="Times New Roman" panose="02020603050405020304" pitchFamily="18" charset="0"/>
              </a:rPr>
              <a:t>Turistleri niteliklerine göre 3 gruba ayırmak mümkündür;</a:t>
            </a:r>
            <a:endParaRPr lang="tr-TR" sz="24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443790"/>
            <a:ext cx="10515600" cy="4733173"/>
          </a:xfrm>
        </p:spPr>
        <p:txBody>
          <a:bodyPr>
            <a:normAutofit lnSpcReduction="10000"/>
          </a:bodyPr>
          <a:lstStyle/>
          <a:p>
            <a:pPr marL="0" indent="0">
              <a:buNone/>
            </a:pPr>
            <a:r>
              <a:rPr lang="tr-TR" dirty="0" smtClean="0">
                <a:latin typeface="Times New Roman" panose="02020603050405020304" pitchFamily="18" charset="0"/>
                <a:cs typeface="Times New Roman" panose="02020603050405020304" pitchFamily="18" charset="0"/>
              </a:rPr>
              <a:t>1-</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1" i="0" dirty="0" smtClean="0">
                <a:solidFill>
                  <a:srgbClr val="444444"/>
                </a:solidFill>
                <a:effectLst/>
                <a:latin typeface="Times New Roman" panose="02020603050405020304" pitchFamily="18" charset="0"/>
                <a:cs typeface="Times New Roman" panose="02020603050405020304" pitchFamily="18" charset="0"/>
              </a:rPr>
              <a:t>Yerli Turist: </a:t>
            </a:r>
            <a:r>
              <a:rPr lang="tr-TR" b="0" i="0" dirty="0" smtClean="0">
                <a:solidFill>
                  <a:srgbClr val="444444"/>
                </a:solidFill>
                <a:effectLst/>
                <a:latin typeface="Times New Roman" panose="02020603050405020304" pitchFamily="18" charset="0"/>
                <a:cs typeface="Times New Roman" panose="02020603050405020304" pitchFamily="18" charset="0"/>
              </a:rPr>
              <a:t>Kendi ülkesi içinde seyahat eden </a:t>
            </a:r>
            <a:r>
              <a:rPr lang="tr-TR" b="0" i="0" dirty="0" err="1" smtClean="0">
                <a:solidFill>
                  <a:srgbClr val="444444"/>
                </a:solidFill>
                <a:effectLst/>
                <a:latin typeface="Times New Roman" panose="02020603050405020304" pitchFamily="18" charset="0"/>
                <a:cs typeface="Times New Roman" panose="02020603050405020304" pitchFamily="18" charset="0"/>
              </a:rPr>
              <a:t>turistdir</a:t>
            </a:r>
            <a:r>
              <a:rPr lang="tr-TR" b="0" i="0" dirty="0" smtClean="0">
                <a:solidFill>
                  <a:srgbClr val="444444"/>
                </a:solidFill>
                <a:effectLst/>
                <a:latin typeface="Times New Roman" panose="02020603050405020304" pitchFamily="18" charset="0"/>
                <a:cs typeface="Times New Roman" panose="02020603050405020304" pitchFamily="18" charset="0"/>
              </a:rPr>
              <a:t>. Örneğin; </a:t>
            </a:r>
            <a:r>
              <a:rPr lang="tr-TR" b="0" i="0" dirty="0" err="1" smtClean="0">
                <a:solidFill>
                  <a:srgbClr val="444444"/>
                </a:solidFill>
                <a:effectLst/>
                <a:latin typeface="Times New Roman" panose="02020603050405020304" pitchFamily="18" charset="0"/>
                <a:cs typeface="Times New Roman" panose="02020603050405020304" pitchFamily="18" charset="0"/>
              </a:rPr>
              <a:t>Istanbul’dan</a:t>
            </a:r>
            <a:r>
              <a:rPr lang="tr-TR" b="0" i="0" dirty="0" smtClean="0">
                <a:solidFill>
                  <a:srgbClr val="444444"/>
                </a:solidFill>
                <a:effectLst/>
                <a:latin typeface="Times New Roman" panose="02020603050405020304" pitchFamily="18" charset="0"/>
                <a:cs typeface="Times New Roman" panose="02020603050405020304" pitchFamily="18" charset="0"/>
              </a:rPr>
              <a:t> Antalya’ya tatile gelen Türk vatandaşları yerli turist sayılırlar.</a:t>
            </a:r>
          </a:p>
          <a:p>
            <a:pPr marL="0" indent="0">
              <a:buNone/>
            </a:pPr>
            <a:r>
              <a:rPr lang="tr-TR" dirty="0" smtClean="0">
                <a:latin typeface="Times New Roman" panose="02020603050405020304" pitchFamily="18" charset="0"/>
                <a:cs typeface="Times New Roman" panose="02020603050405020304" pitchFamily="18" charset="0"/>
              </a:rPr>
              <a:t>2-</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1" i="0" dirty="0" smtClean="0">
                <a:solidFill>
                  <a:srgbClr val="444444"/>
                </a:solidFill>
                <a:effectLst/>
                <a:latin typeface="Times New Roman" panose="02020603050405020304" pitchFamily="18" charset="0"/>
                <a:cs typeface="Times New Roman" panose="02020603050405020304" pitchFamily="18" charset="0"/>
              </a:rPr>
              <a:t>Yabancı Turist: </a:t>
            </a:r>
            <a:r>
              <a:rPr lang="tr-TR" b="0" i="0" dirty="0" smtClean="0">
                <a:solidFill>
                  <a:srgbClr val="444444"/>
                </a:solidFill>
                <a:effectLst/>
                <a:latin typeface="Times New Roman" panose="02020603050405020304" pitchFamily="18" charset="0"/>
                <a:cs typeface="Times New Roman" panose="02020603050405020304" pitchFamily="18" charset="0"/>
              </a:rPr>
              <a:t>Ülkesi dışına seyahat eden turistler, tatillerini geçirdikleri ülkelerde yabancı turist sayılırlar. Örneğin Bodrum’a tatile gelen Almanlar, Türkiye’ de yabancı turisttir.</a:t>
            </a:r>
          </a:p>
          <a:p>
            <a:pPr marL="0" indent="0">
              <a:buNone/>
            </a:pPr>
            <a:r>
              <a:rPr lang="tr-TR" dirty="0" smtClean="0">
                <a:solidFill>
                  <a:srgbClr val="444444"/>
                </a:solidFill>
                <a:latin typeface="Times New Roman" panose="02020603050405020304" pitchFamily="18" charset="0"/>
                <a:cs typeface="Times New Roman" panose="02020603050405020304" pitchFamily="18" charset="0"/>
              </a:rPr>
              <a:t>3-</a:t>
            </a:r>
            <a:r>
              <a:rPr lang="tr-TR" b="0" i="0" dirty="0" smtClean="0">
                <a:solidFill>
                  <a:srgbClr val="444444"/>
                </a:solidFill>
                <a:effectLst/>
                <a:latin typeface="Times New Roman" panose="02020603050405020304" pitchFamily="18" charset="0"/>
                <a:cs typeface="Times New Roman" panose="02020603050405020304" pitchFamily="18" charset="0"/>
              </a:rPr>
              <a:t> </a:t>
            </a:r>
            <a:r>
              <a:rPr lang="tr-TR" b="1" i="0" dirty="0" smtClean="0">
                <a:solidFill>
                  <a:srgbClr val="444444"/>
                </a:solidFill>
                <a:effectLst/>
                <a:latin typeface="Times New Roman" panose="02020603050405020304" pitchFamily="18" charset="0"/>
                <a:cs typeface="Times New Roman" panose="02020603050405020304" pitchFamily="18" charset="0"/>
              </a:rPr>
              <a:t>Günübirlikçi (</a:t>
            </a:r>
            <a:r>
              <a:rPr lang="tr-TR" b="1" i="0" dirty="0" err="1" smtClean="0">
                <a:solidFill>
                  <a:srgbClr val="444444"/>
                </a:solidFill>
                <a:effectLst/>
                <a:latin typeface="Times New Roman" panose="02020603050405020304" pitchFamily="18" charset="0"/>
                <a:cs typeface="Times New Roman" panose="02020603050405020304" pitchFamily="18" charset="0"/>
              </a:rPr>
              <a:t>Excursionist</a:t>
            </a:r>
            <a:r>
              <a:rPr lang="tr-TR" b="1" i="0" dirty="0" smtClean="0">
                <a:solidFill>
                  <a:srgbClr val="444444"/>
                </a:solidFill>
                <a:effectLst/>
                <a:latin typeface="Times New Roman" panose="02020603050405020304" pitchFamily="18" charset="0"/>
                <a:cs typeface="Times New Roman" panose="02020603050405020304" pitchFamily="18" charset="0"/>
              </a:rPr>
              <a:t>): </a:t>
            </a:r>
            <a:r>
              <a:rPr lang="tr-TR" b="0" i="0" dirty="0" smtClean="0">
                <a:solidFill>
                  <a:srgbClr val="444444"/>
                </a:solidFill>
                <a:effectLst/>
                <a:latin typeface="Times New Roman" panose="02020603050405020304" pitchFamily="18" charset="0"/>
                <a:cs typeface="Times New Roman" panose="02020603050405020304" pitchFamily="18" charset="0"/>
              </a:rPr>
              <a:t>24 saatten daha kısa süreli olarak bir yere seyahat eden ve konaklamayan turistlere günübirlikçi denir. Örneğin; Gemi ile Kuşadası’na gelip gündüz Efes’i gezerek akşam ülkemizden ayrılan turistler ve gemi personeli günübirlikçi turist kabul edilirler.</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47489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4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23042"/>
          </a:xfrm>
        </p:spPr>
        <p:txBody>
          <a:bodyPr>
            <a:normAutofit/>
          </a:bodyPr>
          <a:lstStyle/>
          <a:p>
            <a:r>
              <a:rPr lang="tr-TR" sz="2400" b="1" i="0" dirty="0" smtClean="0">
                <a:solidFill>
                  <a:srgbClr val="444444"/>
                </a:solidFill>
                <a:effectLst/>
                <a:latin typeface="Open Sans"/>
              </a:rPr>
              <a:t/>
            </a:r>
            <a:br>
              <a:rPr lang="tr-TR" sz="2400" b="1" i="0" dirty="0" smtClean="0">
                <a:solidFill>
                  <a:srgbClr val="444444"/>
                </a:solidFill>
                <a:effectLst/>
                <a:latin typeface="Open Sans"/>
              </a:rPr>
            </a:br>
            <a:r>
              <a:rPr lang="tr-TR" sz="2400" b="1" i="0" dirty="0" smtClean="0">
                <a:solidFill>
                  <a:srgbClr val="444444"/>
                </a:solidFill>
                <a:effectLst/>
                <a:latin typeface="Open Sans"/>
              </a:rPr>
              <a:t/>
            </a:r>
            <a:br>
              <a:rPr lang="tr-TR" sz="2400" b="1" i="0" dirty="0" smtClean="0">
                <a:solidFill>
                  <a:srgbClr val="444444"/>
                </a:solidFill>
                <a:effectLst/>
                <a:latin typeface="Open Sans"/>
              </a:rPr>
            </a:br>
            <a:r>
              <a:rPr lang="tr-TR" sz="2400" b="1" i="0" dirty="0" smtClean="0">
                <a:solidFill>
                  <a:srgbClr val="444444"/>
                </a:solidFill>
                <a:effectLst/>
                <a:latin typeface="Open Sans"/>
              </a:rPr>
              <a:t>Turizmin </a:t>
            </a:r>
            <a:r>
              <a:rPr lang="tr-TR" sz="2400" b="1" i="0" dirty="0" err="1" smtClean="0">
                <a:solidFill>
                  <a:srgbClr val="444444"/>
                </a:solidFill>
                <a:effectLst/>
                <a:latin typeface="Open Sans"/>
              </a:rPr>
              <a:t>Sektörel</a:t>
            </a:r>
            <a:r>
              <a:rPr lang="tr-TR" sz="2400" b="1" i="0" dirty="0" smtClean="0">
                <a:solidFill>
                  <a:srgbClr val="444444"/>
                </a:solidFill>
                <a:effectLst/>
                <a:latin typeface="Open Sans"/>
              </a:rPr>
              <a:t> Özellikleri</a:t>
            </a:r>
            <a:endParaRPr lang="tr-TR" sz="2400" dirty="0"/>
          </a:p>
        </p:txBody>
      </p:sp>
      <p:sp>
        <p:nvSpPr>
          <p:cNvPr id="3" name="İçerik Yer Tutucusu 2"/>
          <p:cNvSpPr>
            <a:spLocks noGrp="1"/>
          </p:cNvSpPr>
          <p:nvPr>
            <p:ph idx="1"/>
          </p:nvPr>
        </p:nvSpPr>
        <p:spPr>
          <a:xfrm>
            <a:off x="838200" y="1876926"/>
            <a:ext cx="10515600" cy="4300037"/>
          </a:xfrm>
        </p:spPr>
        <p:txBody>
          <a:bodyPr/>
          <a:lstStyle/>
          <a:p>
            <a:r>
              <a:rPr lang="tr-TR" b="0" i="0" dirty="0" smtClean="0">
                <a:solidFill>
                  <a:srgbClr val="444444"/>
                </a:solidFill>
                <a:effectLst/>
                <a:latin typeface="Times New Roman" panose="02020603050405020304" pitchFamily="18" charset="0"/>
                <a:cs typeface="Times New Roman" panose="02020603050405020304" pitchFamily="18" charset="0"/>
              </a:rPr>
              <a:t>Hizmet taşınamaz.</a:t>
            </a:r>
          </a:p>
          <a:p>
            <a:r>
              <a:rPr lang="tr-TR" b="0" i="0" dirty="0" smtClean="0">
                <a:solidFill>
                  <a:srgbClr val="444444"/>
                </a:solidFill>
                <a:effectLst/>
                <a:latin typeface="Times New Roman" panose="02020603050405020304" pitchFamily="18" charset="0"/>
                <a:cs typeface="Times New Roman" panose="02020603050405020304" pitchFamily="18" charset="0"/>
              </a:rPr>
              <a:t>Standartlaşmaya gidilemez.</a:t>
            </a:r>
          </a:p>
          <a:p>
            <a:r>
              <a:rPr lang="tr-TR" b="0" i="0" dirty="0" smtClean="0">
                <a:solidFill>
                  <a:srgbClr val="444444"/>
                </a:solidFill>
                <a:effectLst/>
                <a:latin typeface="Times New Roman" panose="02020603050405020304" pitchFamily="18" charset="0"/>
                <a:cs typeface="Times New Roman" panose="02020603050405020304" pitchFamily="18" charset="0"/>
              </a:rPr>
              <a:t>Hizmeti üreten de tüketen de insandır.</a:t>
            </a:r>
          </a:p>
          <a:p>
            <a:r>
              <a:rPr lang="tr-TR" b="0" i="0" dirty="0" smtClean="0">
                <a:solidFill>
                  <a:srgbClr val="444444"/>
                </a:solidFill>
                <a:effectLst/>
                <a:latin typeface="Times New Roman" panose="02020603050405020304" pitchFamily="18" charset="0"/>
                <a:cs typeface="Times New Roman" panose="02020603050405020304" pitchFamily="18" charset="0"/>
              </a:rPr>
              <a:t>Turizm sektöründe birçok mal ve hizmet bileşik mal niteliğindedir.</a:t>
            </a:r>
          </a:p>
          <a:p>
            <a:r>
              <a:rPr lang="tr-TR" b="0" i="0" dirty="0" smtClean="0">
                <a:solidFill>
                  <a:srgbClr val="444444"/>
                </a:solidFill>
                <a:effectLst/>
                <a:latin typeface="Times New Roman" panose="02020603050405020304" pitchFamily="18" charset="0"/>
                <a:cs typeface="Times New Roman" panose="02020603050405020304" pitchFamily="18" charset="0"/>
              </a:rPr>
              <a:t>Sektörün temel hammaddesi, ülkenin doğal, tarihi, folklorik, kültürel uygarlık değerleridir.</a:t>
            </a:r>
          </a:p>
          <a:p>
            <a:r>
              <a:rPr lang="tr-TR" b="0" i="0" dirty="0" smtClean="0">
                <a:solidFill>
                  <a:srgbClr val="444444"/>
                </a:solidFill>
                <a:effectLst/>
                <a:latin typeface="Times New Roman" panose="02020603050405020304" pitchFamily="18" charset="0"/>
                <a:cs typeface="Times New Roman" panose="02020603050405020304" pitchFamily="18" charset="0"/>
              </a:rPr>
              <a:t>Turizm sektörü zorunlu ihtiyaçlara hizmet veren bir sektör değildir.</a:t>
            </a:r>
            <a:endParaRPr lang="tr-TR" dirty="0">
              <a:latin typeface="Times New Roman" panose="02020603050405020304" pitchFamily="18" charset="0"/>
              <a:cs typeface="Times New Roman" panose="02020603050405020304" pitchFamily="18" charset="0"/>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29673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3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758</Words>
  <Application>Microsoft Office PowerPoint</Application>
  <PresentationFormat>Geniş ekran</PresentationFormat>
  <Paragraphs>132</Paragraphs>
  <Slides>14</Slides>
  <Notes>0</Notes>
  <HiddenSlides>0</HiddenSlides>
  <MMClips>13</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14</vt:i4>
      </vt:variant>
    </vt:vector>
  </HeadingPairs>
  <TitlesOfParts>
    <vt:vector size="21" baseType="lpstr">
      <vt:lpstr>Arial</vt:lpstr>
      <vt:lpstr>Arial</vt:lpstr>
      <vt:lpstr>Calibri</vt:lpstr>
      <vt:lpstr>Calibri Light</vt:lpstr>
      <vt:lpstr>Open Sans</vt:lpstr>
      <vt:lpstr>Times New Roman</vt:lpstr>
      <vt:lpstr>Office Teması</vt:lpstr>
      <vt:lpstr>GENEL TURİZM DERS NOTLARI</vt:lpstr>
      <vt:lpstr>I.HAFTA</vt:lpstr>
      <vt:lpstr>Turizm sözcüğünün kökeni</vt:lpstr>
      <vt:lpstr>TURİZM KAVRAMI</vt:lpstr>
      <vt:lpstr> Turizm Kavramının Özellikleri</vt:lpstr>
      <vt:lpstr>TURİST KAVRAMI</vt:lpstr>
      <vt:lpstr>*TURİST OLARAK KABUL EDİLENLER *TURİST OLARAK KABUL EDİLMEYENLER</vt:lpstr>
      <vt:lpstr>Turistleri niteliklerine göre 3 gruba ayırmak mümkündür;</vt:lpstr>
      <vt:lpstr>  Turizmin Sektörel Özellikleri</vt:lpstr>
      <vt:lpstr>İnsanları Turistik Gezilere Yönelten Faktörler</vt:lpstr>
      <vt:lpstr>Turist Tipolojileri</vt:lpstr>
      <vt:lpstr>PowerPoint Sunusu</vt:lpstr>
      <vt:lpstr> Turizmin Diğer Bilim Dallarıyla Olan İlişkisi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TURİZM DERS NOTLARI</dc:title>
  <dc:creator>seyitAliçelik</dc:creator>
  <cp:lastModifiedBy>seyitAliçelik</cp:lastModifiedBy>
  <cp:revision>42</cp:revision>
  <dcterms:created xsi:type="dcterms:W3CDTF">2020-09-29T10:07:14Z</dcterms:created>
  <dcterms:modified xsi:type="dcterms:W3CDTF">2022-10-11T08:56:35Z</dcterms:modified>
</cp:coreProperties>
</file>